
<file path=[Content_Types].xml><?xml version="1.0" encoding="utf-8"?>
<Types xmlns="http://schemas.openxmlformats.org/package/2006/content-types">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Override PartName="/ppt/embeddings/oleObject1.bin" ContentType="application/vnd.openxmlformats-officedocument.oleObject"/>
  <Default Extension="xml" ContentType="application/xml"/>
  <Override PartName="/ppt/tableStyles.xml" ContentType="application/vnd.openxmlformats-officedocument.presentationml.tableStyles+xml"/>
  <Override PartName="/ppt/notesSlides/notesSlide31.xml" ContentType="application/vnd.openxmlformats-officedocument.presentationml.notesSlide+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notesSlides/notesSlide30.xml" ContentType="application/vnd.openxmlformats-officedocument.presentationml.notesSlide+xml"/>
  <Override PartName="/ppt/handoutMasters/handoutMaster1.xml" ContentType="application/vnd.openxmlformats-officedocument.presentationml.handoutMaster+xml"/>
  <Override PartName="/ppt/slides/slide27.xml" ContentType="application/vnd.openxmlformats-officedocument.presentationml.slide+xml"/>
  <Default Extension="vml" ContentType="application/vnd.openxmlformats-officedocument.vmlDrawing"/>
  <Override PartName="/ppt/notesSlides/notesSlide29.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notesSlides/notesSlide28.xml" ContentType="application/vnd.openxmlformats-officedocument.presentationml.notes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Default Extension="wmf" ContentType="image/x-wmf"/>
  <Override PartName="/docProps/app.xml" ContentType="application/vnd.openxmlformats-officedocument.extended-properties+xml"/>
  <Override PartName="/ppt/notesSlides/notesSlide4.xml" ContentType="application/vnd.openxmlformats-officedocument.presentationml.notesSlide+xml"/>
  <Override PartName="/ppt/theme/theme3.xml" ContentType="application/vnd.openxmlformats-officedocument.theme+xml"/>
  <Override PartName="/ppt/slides/slide24.xml" ContentType="application/vnd.openxmlformats-officedocument.presentationml.slide+xml"/>
  <Override PartName="/ppt/notesSlides/notesSlide10.xml" ContentType="application/vnd.openxmlformats-officedocument.presentationml.notesSlide+xml"/>
  <Override PartName="/ppt/notesSlides/notesSlide26.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Override PartName="/ppt/viewProps.xml" ContentType="application/vnd.openxmlformats-officedocument.presentationml.viewProps+xml"/>
  <Default Extension="jpeg" ContentType="image/jpeg"/>
  <Override PartName="/ppt/notesSlides/notesSlide11.xml" ContentType="application/vnd.openxmlformats-officedocument.presentationml.notesSlide+xml"/>
  <Override PartName="/ppt/notesSlides/notesSlide33.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notesSlides/notesSlide25.xml" ContentType="application/vnd.openxmlformats-officedocument.presentationml.notes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embeddings/oleObject2.bin" ContentType="application/vnd.openxmlformats-officedocument.oleObject"/>
  <Override PartName="/ppt/notesSlides/notesSlide32.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presentation.xml" ContentType="application/vnd.openxmlformats-officedocument.presentationml.presentation.main+xml"/>
  <Override PartName="/ppt/notesSlides/notesSlide24.xml" ContentType="application/vnd.openxmlformats-officedocument.presentationml.notesSlide+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r:id="rId1"/>
  </p:sldMasterIdLst>
  <p:notesMasterIdLst>
    <p:notesMasterId r:id="rId35"/>
  </p:notesMasterIdLst>
  <p:handoutMasterIdLst>
    <p:handoutMasterId r:id="rId36"/>
  </p:handoutMasterIdLst>
  <p:sldIdLst>
    <p:sldId id="256" r:id="rId2"/>
    <p:sldId id="276" r:id="rId3"/>
    <p:sldId id="277" r:id="rId4"/>
    <p:sldId id="257" r:id="rId5"/>
    <p:sldId id="269" r:id="rId6"/>
    <p:sldId id="259" r:id="rId7"/>
    <p:sldId id="258" r:id="rId8"/>
    <p:sldId id="278" r:id="rId9"/>
    <p:sldId id="293" r:id="rId10"/>
    <p:sldId id="292" r:id="rId11"/>
    <p:sldId id="267" r:id="rId12"/>
    <p:sldId id="268" r:id="rId13"/>
    <p:sldId id="274" r:id="rId14"/>
    <p:sldId id="286" r:id="rId15"/>
    <p:sldId id="281" r:id="rId16"/>
    <p:sldId id="279" r:id="rId17"/>
    <p:sldId id="270" r:id="rId18"/>
    <p:sldId id="272" r:id="rId19"/>
    <p:sldId id="273" r:id="rId20"/>
    <p:sldId id="266" r:id="rId21"/>
    <p:sldId id="287" r:id="rId22"/>
    <p:sldId id="303" r:id="rId23"/>
    <p:sldId id="288" r:id="rId24"/>
    <p:sldId id="297" r:id="rId25"/>
    <p:sldId id="298" r:id="rId26"/>
    <p:sldId id="305" r:id="rId27"/>
    <p:sldId id="299" r:id="rId28"/>
    <p:sldId id="300" r:id="rId29"/>
    <p:sldId id="302" r:id="rId30"/>
    <p:sldId id="306" r:id="rId31"/>
    <p:sldId id="289" r:id="rId32"/>
    <p:sldId id="290" r:id="rId33"/>
    <p:sldId id="307" r:id="rId34"/>
  </p:sldIdLst>
  <p:sldSz cx="9144000" cy="6858000" type="screen4x3"/>
  <p:notesSz cx="6797675" cy="9928225"/>
  <p:defaultTextStyle>
    <a:defPPr>
      <a:defRPr lang="de-DE"/>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a:srgbClr val="FF0000"/>
        </p14:laserClr>
      </p:ext>
      <p:ext uri="{2FDB2607-1784-4EEB-B798-7EB5836EED8A}">
        <p14:showMediaCtrls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
      </p:ext>
    </p:extLst>
  </p:showPr>
  <p:clrMru>
    <a:srgbClr val="808080"/>
    <a:srgbClr val="B01E2D"/>
    <a:srgbClr val="861626"/>
  </p:clrMru>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0126" autoAdjust="0"/>
    <p:restoredTop sz="86554" autoAdjust="0"/>
  </p:normalViewPr>
  <p:slideViewPr>
    <p:cSldViewPr>
      <p:cViewPr>
        <p:scale>
          <a:sx n="106" d="100"/>
          <a:sy n="106" d="100"/>
        </p:scale>
        <p:origin x="-1120" y="12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2944" y="-112"/>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vert="horz" wrap="square" lIns="91426" tIns="45714" rIns="91426" bIns="45714" numCol="1" anchor="t" anchorCtr="0" compatLnSpc="1">
            <a:prstTxWarp prst="textNoShape">
              <a:avLst/>
            </a:prstTxWarp>
          </a:bodyPr>
          <a:lstStyle>
            <a:lvl1pPr algn="l">
              <a:defRPr sz="1200"/>
            </a:lvl1pPr>
          </a:lstStyle>
          <a:p>
            <a:endParaRPr lang="de-AT"/>
          </a:p>
        </p:txBody>
      </p:sp>
      <p:sp>
        <p:nvSpPr>
          <p:cNvPr id="7171" name="Rectangle 3"/>
          <p:cNvSpPr>
            <a:spLocks noGrp="1" noChangeArrowheads="1"/>
          </p:cNvSpPr>
          <p:nvPr>
            <p:ph type="dt" sz="quarter" idx="1"/>
          </p:nvPr>
        </p:nvSpPr>
        <p:spPr bwMode="auto">
          <a:xfrm>
            <a:off x="3851275" y="0"/>
            <a:ext cx="2946400" cy="496888"/>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vert="horz" wrap="square" lIns="91426" tIns="45714" rIns="91426" bIns="45714" numCol="1" anchor="t" anchorCtr="0" compatLnSpc="1">
            <a:prstTxWarp prst="textNoShape">
              <a:avLst/>
            </a:prstTxWarp>
          </a:bodyPr>
          <a:lstStyle>
            <a:lvl1pPr algn="r">
              <a:defRPr sz="1200"/>
            </a:lvl1pPr>
          </a:lstStyle>
          <a:p>
            <a:endParaRPr lang="de-AT" dirty="0"/>
          </a:p>
        </p:txBody>
      </p:sp>
      <p:sp>
        <p:nvSpPr>
          <p:cNvPr id="7172" name="Rectangle 4"/>
          <p:cNvSpPr>
            <a:spLocks noGrp="1" noChangeArrowheads="1"/>
          </p:cNvSpPr>
          <p:nvPr>
            <p:ph type="ftr" sz="quarter" idx="2"/>
          </p:nvPr>
        </p:nvSpPr>
        <p:spPr bwMode="auto">
          <a:xfrm>
            <a:off x="0" y="9431338"/>
            <a:ext cx="2946400" cy="496887"/>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vert="horz" wrap="square" lIns="91426" tIns="45714" rIns="91426" bIns="45714" numCol="1" anchor="b" anchorCtr="0" compatLnSpc="1">
            <a:prstTxWarp prst="textNoShape">
              <a:avLst/>
            </a:prstTxWarp>
          </a:bodyPr>
          <a:lstStyle>
            <a:lvl1pPr algn="l">
              <a:defRPr sz="1200"/>
            </a:lvl1pPr>
          </a:lstStyle>
          <a:p>
            <a:endParaRPr lang="de-AT"/>
          </a:p>
        </p:txBody>
      </p:sp>
      <p:sp>
        <p:nvSpPr>
          <p:cNvPr id="7173" name="Rectangle 5"/>
          <p:cNvSpPr>
            <a:spLocks noGrp="1" noChangeArrowheads="1"/>
          </p:cNvSpPr>
          <p:nvPr>
            <p:ph type="sldNum" sz="quarter" idx="3"/>
          </p:nvPr>
        </p:nvSpPr>
        <p:spPr bwMode="auto">
          <a:xfrm>
            <a:off x="3851275" y="9431338"/>
            <a:ext cx="2946400" cy="496887"/>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vert="horz" wrap="square" lIns="91426" tIns="45714" rIns="91426" bIns="45714" numCol="1" anchor="b" anchorCtr="0" compatLnSpc="1">
            <a:prstTxWarp prst="textNoShape">
              <a:avLst/>
            </a:prstTxWarp>
          </a:bodyPr>
          <a:lstStyle>
            <a:lvl1pPr algn="r">
              <a:defRPr sz="1200"/>
            </a:lvl1pPr>
          </a:lstStyle>
          <a:p>
            <a:fld id="{1C9F4489-042B-4F02-817E-F0996D634FAC}" type="slidenum">
              <a:rPr lang="de-AT"/>
              <a:pPr/>
              <a:t>‹Nr.›</a:t>
            </a:fld>
            <a:endParaRPr lang="de-A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708164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vert="horz" wrap="square" lIns="91426" tIns="45714" rIns="91426" bIns="45714" numCol="1" anchor="t" anchorCtr="0" compatLnSpc="1">
            <a:prstTxWarp prst="textNoShape">
              <a:avLst/>
            </a:prstTxWarp>
          </a:bodyPr>
          <a:lstStyle>
            <a:lvl1pPr algn="l">
              <a:defRPr sz="1200"/>
            </a:lvl1pPr>
          </a:lstStyle>
          <a:p>
            <a:endParaRPr lang="de-AT"/>
          </a:p>
        </p:txBody>
      </p:sp>
      <p:sp>
        <p:nvSpPr>
          <p:cNvPr id="5123" name="Rectangle 3"/>
          <p:cNvSpPr>
            <a:spLocks noGrp="1" noChangeArrowheads="1"/>
          </p:cNvSpPr>
          <p:nvPr>
            <p:ph type="dt" idx="1"/>
          </p:nvPr>
        </p:nvSpPr>
        <p:spPr bwMode="auto">
          <a:xfrm>
            <a:off x="3851275" y="0"/>
            <a:ext cx="2946400" cy="496888"/>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vert="horz" wrap="square" lIns="91426" tIns="45714" rIns="91426" bIns="45714" numCol="1" anchor="t" anchorCtr="0" compatLnSpc="1">
            <a:prstTxWarp prst="textNoShape">
              <a:avLst/>
            </a:prstTxWarp>
          </a:bodyPr>
          <a:lstStyle>
            <a:lvl1pPr algn="r">
              <a:defRPr sz="1200"/>
            </a:lvl1pPr>
          </a:lstStyle>
          <a:p>
            <a:fld id="{A034F735-BBF1-4BCD-9989-2EF235BFEB12}" type="datetime7">
              <a:rPr lang="de-DE"/>
              <a:pPr/>
              <a:t>10-16</a:t>
            </a:fld>
            <a:endParaRPr lang="de-AT"/>
          </a:p>
        </p:txBody>
      </p:sp>
      <p:sp>
        <p:nvSpPr>
          <p:cNvPr id="5124"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ffectLst/>
          <a:extLs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rgbClr val="808080"/>
                  </a:outerShdw>
                </a:effectLst>
              </a14:hiddenEffects>
            </a:ext>
            <a:ext uri="{53640926-AAD7-44D8-BBD7-CCE9431645EC}">
              <a14:shadowObscured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1"/>
            </a:ext>
          </a:extLst>
        </p:spPr>
      </p:sp>
      <p:sp>
        <p:nvSpPr>
          <p:cNvPr id="5125" name="Rectangle 5"/>
          <p:cNvSpPr>
            <a:spLocks noGrp="1" noChangeArrowheads="1"/>
          </p:cNvSpPr>
          <p:nvPr>
            <p:ph type="body" sz="quarter" idx="3"/>
          </p:nvPr>
        </p:nvSpPr>
        <p:spPr bwMode="auto">
          <a:xfrm>
            <a:off x="906463" y="4716463"/>
            <a:ext cx="4984750" cy="4467225"/>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vert="horz" wrap="square" lIns="91426" tIns="45714" rIns="91426" bIns="45714" numCol="1" anchor="t" anchorCtr="0" compatLnSpc="1">
            <a:prstTxWarp prst="textNoShape">
              <a:avLst/>
            </a:prstTxWarp>
          </a:bodyPr>
          <a:lstStyle/>
          <a:p>
            <a:pPr lvl="0"/>
            <a:r>
              <a:rPr lang="de-AT" smtClean="0"/>
              <a:t>Klicken Sie, um die Formate des Vorlagentextes zu bearbeiten</a:t>
            </a:r>
          </a:p>
          <a:p>
            <a:pPr lvl="1"/>
            <a:r>
              <a:rPr lang="de-AT" smtClean="0"/>
              <a:t>Zweite Ebene</a:t>
            </a:r>
          </a:p>
          <a:p>
            <a:pPr lvl="2"/>
            <a:r>
              <a:rPr lang="de-AT" smtClean="0"/>
              <a:t>Dritte Ebene</a:t>
            </a:r>
          </a:p>
          <a:p>
            <a:pPr lvl="3"/>
            <a:r>
              <a:rPr lang="de-AT" smtClean="0"/>
              <a:t>Vierte Ebene</a:t>
            </a:r>
          </a:p>
          <a:p>
            <a:pPr lvl="4"/>
            <a:r>
              <a:rPr lang="de-AT" smtClean="0"/>
              <a:t>Fünfte Ebene</a:t>
            </a:r>
          </a:p>
        </p:txBody>
      </p:sp>
      <p:sp>
        <p:nvSpPr>
          <p:cNvPr id="5126" name="Rectangle 6"/>
          <p:cNvSpPr>
            <a:spLocks noGrp="1" noChangeArrowheads="1"/>
          </p:cNvSpPr>
          <p:nvPr>
            <p:ph type="ftr" sz="quarter" idx="4"/>
          </p:nvPr>
        </p:nvSpPr>
        <p:spPr bwMode="auto">
          <a:xfrm>
            <a:off x="0" y="9431338"/>
            <a:ext cx="2946400" cy="496887"/>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vert="horz" wrap="square" lIns="91426" tIns="45714" rIns="91426" bIns="45714" numCol="1" anchor="b" anchorCtr="0" compatLnSpc="1">
            <a:prstTxWarp prst="textNoShape">
              <a:avLst/>
            </a:prstTxWarp>
          </a:bodyPr>
          <a:lstStyle>
            <a:lvl1pPr algn="l">
              <a:defRPr sz="1200"/>
            </a:lvl1pPr>
          </a:lstStyle>
          <a:p>
            <a:endParaRPr lang="de-AT"/>
          </a:p>
        </p:txBody>
      </p:sp>
      <p:sp>
        <p:nvSpPr>
          <p:cNvPr id="5127" name="Rectangle 7"/>
          <p:cNvSpPr>
            <a:spLocks noGrp="1" noChangeArrowheads="1"/>
          </p:cNvSpPr>
          <p:nvPr>
            <p:ph type="sldNum" sz="quarter" idx="5"/>
          </p:nvPr>
        </p:nvSpPr>
        <p:spPr bwMode="auto">
          <a:xfrm>
            <a:off x="3851275" y="9431338"/>
            <a:ext cx="2946400" cy="496887"/>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vert="horz" wrap="square" lIns="91426" tIns="45714" rIns="91426" bIns="45714" numCol="1" anchor="b" anchorCtr="0" compatLnSpc="1">
            <a:prstTxWarp prst="textNoShape">
              <a:avLst/>
            </a:prstTxWarp>
          </a:bodyPr>
          <a:lstStyle>
            <a:lvl1pPr algn="r">
              <a:defRPr sz="1200"/>
            </a:lvl1pPr>
          </a:lstStyle>
          <a:p>
            <a:fld id="{801CC536-55BD-402F-9283-6A45EFCAC835}" type="slidenum">
              <a:rPr lang="de-AT"/>
              <a:pPr/>
              <a:t>‹Nr.›</a:t>
            </a:fld>
            <a:endParaRPr lang="de-A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72862722"/>
      </p:ext>
    </p:extLst>
  </p:cSld>
  <p:clrMap bg1="lt1" tx1="dk1" bg2="lt2" tx2="dk2" accent1="accent1" accent2="accent2" accent3="accent3" accent4="accent4" accent5="accent5" accent6="accent6" hlink="hlink" folHlink="folHlink"/>
  <p:hf hdr="0" ftr="0"/>
  <p:notesStyle>
    <a:lvl1pPr algn="l" rtl="0" fontAlgn="base">
      <a:spcBef>
        <a:spcPct val="30000"/>
      </a:spcBef>
      <a:spcAft>
        <a:spcPct val="0"/>
      </a:spcAft>
      <a:defRPr sz="900" kern="1200">
        <a:solidFill>
          <a:schemeClr val="tx1"/>
        </a:solidFill>
        <a:latin typeface="Arial" charset="0"/>
        <a:ea typeface="+mn-ea"/>
        <a:cs typeface="+mn-cs"/>
      </a:defRPr>
    </a:lvl1pPr>
    <a:lvl2pPr marL="457200" algn="l" rtl="0" fontAlgn="base">
      <a:spcBef>
        <a:spcPct val="30000"/>
      </a:spcBef>
      <a:spcAft>
        <a:spcPct val="0"/>
      </a:spcAft>
      <a:defRPr sz="900" kern="1200">
        <a:solidFill>
          <a:schemeClr val="tx1"/>
        </a:solidFill>
        <a:latin typeface="Arial" charset="0"/>
        <a:ea typeface="+mn-ea"/>
        <a:cs typeface="+mn-cs"/>
      </a:defRPr>
    </a:lvl2pPr>
    <a:lvl3pPr marL="914400" algn="l" rtl="0" fontAlgn="base">
      <a:spcBef>
        <a:spcPct val="30000"/>
      </a:spcBef>
      <a:spcAft>
        <a:spcPct val="0"/>
      </a:spcAft>
      <a:defRPr sz="900" kern="1200">
        <a:solidFill>
          <a:schemeClr val="tx1"/>
        </a:solidFill>
        <a:latin typeface="Arial" charset="0"/>
        <a:ea typeface="+mn-ea"/>
        <a:cs typeface="+mn-cs"/>
      </a:defRPr>
    </a:lvl3pPr>
    <a:lvl4pPr marL="1371600" algn="l" rtl="0" fontAlgn="base">
      <a:spcBef>
        <a:spcPct val="30000"/>
      </a:spcBef>
      <a:spcAft>
        <a:spcPct val="0"/>
      </a:spcAft>
      <a:defRPr sz="900" kern="1200">
        <a:solidFill>
          <a:schemeClr val="tx1"/>
        </a:solidFill>
        <a:latin typeface="Arial" charset="0"/>
        <a:ea typeface="+mn-ea"/>
        <a:cs typeface="+mn-cs"/>
      </a:defRPr>
    </a:lvl4pPr>
    <a:lvl5pPr marL="1828800" algn="l" rtl="0" fontAlgn="base">
      <a:spcBef>
        <a:spcPct val="30000"/>
      </a:spcBef>
      <a:spcAft>
        <a:spcPct val="0"/>
      </a:spcAft>
      <a:defRPr sz="9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Datumsplatzhalter 3"/>
          <p:cNvSpPr>
            <a:spLocks noGrp="1"/>
          </p:cNvSpPr>
          <p:nvPr>
            <p:ph type="dt" idx="10"/>
          </p:nvPr>
        </p:nvSpPr>
        <p:spPr/>
        <p:txBody>
          <a:bodyPr/>
          <a:lstStyle/>
          <a:p>
            <a:fld id="{A034F735-BBF1-4BCD-9989-2EF235BFEB12}" type="datetime7">
              <a:rPr lang="de-DE" smtClean="0"/>
              <a:pPr/>
              <a:t>10-16</a:t>
            </a:fld>
            <a:endParaRPr lang="de-AT"/>
          </a:p>
        </p:txBody>
      </p:sp>
      <p:sp>
        <p:nvSpPr>
          <p:cNvPr id="5" name="Foliennummernplatzhalter 4"/>
          <p:cNvSpPr>
            <a:spLocks noGrp="1"/>
          </p:cNvSpPr>
          <p:nvPr>
            <p:ph type="sldNum" sz="quarter" idx="11"/>
          </p:nvPr>
        </p:nvSpPr>
        <p:spPr/>
        <p:txBody>
          <a:bodyPr/>
          <a:lstStyle/>
          <a:p>
            <a:fld id="{801CC536-55BD-402F-9283-6A45EFCAC835}" type="slidenum">
              <a:rPr lang="de-AT" smtClean="0"/>
              <a:pPr/>
              <a:t>1</a:t>
            </a:fld>
            <a:endParaRPr lang="de-A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89297229"/>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Datumsplatzhalter 3"/>
          <p:cNvSpPr>
            <a:spLocks noGrp="1"/>
          </p:cNvSpPr>
          <p:nvPr>
            <p:ph type="dt" idx="10"/>
          </p:nvPr>
        </p:nvSpPr>
        <p:spPr/>
        <p:txBody>
          <a:bodyPr/>
          <a:lstStyle/>
          <a:p>
            <a:fld id="{A034F735-BBF1-4BCD-9989-2EF235BFEB12}" type="datetime7">
              <a:rPr lang="de-DE" smtClean="0"/>
              <a:pPr/>
              <a:t>10-16</a:t>
            </a:fld>
            <a:endParaRPr lang="de-AT"/>
          </a:p>
        </p:txBody>
      </p:sp>
      <p:sp>
        <p:nvSpPr>
          <p:cNvPr id="5" name="Foliennummernplatzhalter 4"/>
          <p:cNvSpPr>
            <a:spLocks noGrp="1"/>
          </p:cNvSpPr>
          <p:nvPr>
            <p:ph type="sldNum" sz="quarter" idx="11"/>
          </p:nvPr>
        </p:nvSpPr>
        <p:spPr/>
        <p:txBody>
          <a:bodyPr/>
          <a:lstStyle/>
          <a:p>
            <a:fld id="{801CC536-55BD-402F-9283-6A45EFCAC835}" type="slidenum">
              <a:rPr lang="de-AT" smtClean="0"/>
              <a:pPr/>
              <a:t>10</a:t>
            </a:fld>
            <a:endParaRPr lang="de-A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50144292"/>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Datumsplatzhalter 3"/>
          <p:cNvSpPr>
            <a:spLocks noGrp="1"/>
          </p:cNvSpPr>
          <p:nvPr>
            <p:ph type="dt" idx="10"/>
          </p:nvPr>
        </p:nvSpPr>
        <p:spPr/>
        <p:txBody>
          <a:bodyPr/>
          <a:lstStyle/>
          <a:p>
            <a:fld id="{A034F735-BBF1-4BCD-9989-2EF235BFEB12}" type="datetime7">
              <a:rPr lang="de-DE" smtClean="0"/>
              <a:pPr/>
              <a:t>10-16</a:t>
            </a:fld>
            <a:endParaRPr lang="de-AT"/>
          </a:p>
        </p:txBody>
      </p:sp>
      <p:sp>
        <p:nvSpPr>
          <p:cNvPr id="5" name="Foliennummernplatzhalter 4"/>
          <p:cNvSpPr>
            <a:spLocks noGrp="1"/>
          </p:cNvSpPr>
          <p:nvPr>
            <p:ph type="sldNum" sz="quarter" idx="11"/>
          </p:nvPr>
        </p:nvSpPr>
        <p:spPr/>
        <p:txBody>
          <a:bodyPr/>
          <a:lstStyle/>
          <a:p>
            <a:fld id="{801CC536-55BD-402F-9283-6A45EFCAC835}" type="slidenum">
              <a:rPr lang="de-AT" smtClean="0"/>
              <a:pPr/>
              <a:t>11</a:t>
            </a:fld>
            <a:endParaRPr lang="de-A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28248048"/>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err="1" smtClean="0"/>
              <a:t>Policy</a:t>
            </a:r>
            <a:r>
              <a:rPr lang="de-DE" dirty="0" smtClean="0"/>
              <a:t> </a:t>
            </a:r>
            <a:r>
              <a:rPr lang="de-DE" dirty="0" err="1" smtClean="0"/>
              <a:t>documents</a:t>
            </a:r>
            <a:r>
              <a:rPr lang="de-DE" dirty="0" smtClean="0"/>
              <a:t> </a:t>
            </a:r>
            <a:r>
              <a:rPr lang="de-DE" dirty="0" err="1" smtClean="0"/>
              <a:t>addressing</a:t>
            </a:r>
            <a:r>
              <a:rPr lang="de-DE" dirty="0" smtClean="0"/>
              <a:t> </a:t>
            </a:r>
            <a:r>
              <a:rPr lang="de-DE" dirty="0" err="1" smtClean="0"/>
              <a:t>gender-equality</a:t>
            </a:r>
            <a:r>
              <a:rPr lang="de-DE" dirty="0" smtClean="0"/>
              <a:t> </a:t>
            </a:r>
            <a:r>
              <a:rPr lang="de-DE" dirty="0" err="1" smtClean="0"/>
              <a:t>topics</a:t>
            </a:r>
            <a:r>
              <a:rPr lang="de-DE" dirty="0" smtClean="0"/>
              <a:t> </a:t>
            </a:r>
            <a:r>
              <a:rPr lang="de-DE" dirty="0" err="1" smtClean="0"/>
              <a:t>exist</a:t>
            </a:r>
            <a:r>
              <a:rPr lang="de-DE" dirty="0" smtClean="0"/>
              <a:t>. These </a:t>
            </a:r>
            <a:r>
              <a:rPr lang="de-DE" dirty="0" err="1" smtClean="0"/>
              <a:t>documents</a:t>
            </a:r>
            <a:r>
              <a:rPr lang="de-DE" dirty="0" smtClean="0"/>
              <a:t> </a:t>
            </a:r>
            <a:r>
              <a:rPr lang="de-DE" dirty="0" err="1" smtClean="0"/>
              <a:t>are</a:t>
            </a:r>
            <a:r>
              <a:rPr lang="de-DE" dirty="0" smtClean="0"/>
              <a:t> </a:t>
            </a:r>
            <a:r>
              <a:rPr lang="de-DE" dirty="0" err="1" smtClean="0"/>
              <a:t>the</a:t>
            </a:r>
            <a:r>
              <a:rPr lang="de-DE" dirty="0" smtClean="0"/>
              <a:t> </a:t>
            </a:r>
            <a:r>
              <a:rPr lang="de-DE" dirty="0" err="1" smtClean="0"/>
              <a:t>Equal</a:t>
            </a:r>
            <a:r>
              <a:rPr lang="de-DE" dirty="0" smtClean="0"/>
              <a:t> </a:t>
            </a:r>
            <a:r>
              <a:rPr lang="de-DE" dirty="0" err="1" smtClean="0"/>
              <a:t>Opportunities</a:t>
            </a:r>
            <a:r>
              <a:rPr lang="de-DE" dirty="0" smtClean="0"/>
              <a:t> of </a:t>
            </a:r>
            <a:r>
              <a:rPr lang="de-DE" dirty="0" err="1" smtClean="0"/>
              <a:t>Women</a:t>
            </a:r>
            <a:r>
              <a:rPr lang="de-DE" dirty="0" smtClean="0"/>
              <a:t> and Men </a:t>
            </a:r>
            <a:r>
              <a:rPr lang="de-DE" dirty="0" err="1" smtClean="0"/>
              <a:t>Act</a:t>
            </a:r>
            <a:r>
              <a:rPr lang="de-DE" dirty="0" smtClean="0"/>
              <a:t> (2002), </a:t>
            </a:r>
            <a:r>
              <a:rPr lang="de-DE" dirty="0" err="1" smtClean="0"/>
              <a:t>which</a:t>
            </a:r>
            <a:r>
              <a:rPr lang="de-DE" dirty="0" smtClean="0"/>
              <a:t> </a:t>
            </a:r>
            <a:r>
              <a:rPr lang="de-DE" dirty="0" err="1" smtClean="0"/>
              <a:t>defines</a:t>
            </a:r>
            <a:r>
              <a:rPr lang="de-DE" dirty="0" smtClean="0"/>
              <a:t> </a:t>
            </a:r>
            <a:r>
              <a:rPr lang="de-DE" dirty="0" err="1" smtClean="0"/>
              <a:t>gender</a:t>
            </a:r>
            <a:r>
              <a:rPr lang="de-DE" dirty="0" smtClean="0"/>
              <a:t> </a:t>
            </a:r>
            <a:r>
              <a:rPr lang="de-DE" dirty="0" err="1" smtClean="0"/>
              <a:t>equality</a:t>
            </a:r>
            <a:r>
              <a:rPr lang="de-DE" dirty="0" smtClean="0"/>
              <a:t> and </a:t>
            </a:r>
            <a:r>
              <a:rPr lang="de-DE" dirty="0" err="1" smtClean="0"/>
              <a:t>equal</a:t>
            </a:r>
            <a:r>
              <a:rPr lang="de-DE" dirty="0" smtClean="0"/>
              <a:t> </a:t>
            </a:r>
            <a:r>
              <a:rPr lang="de-DE" dirty="0" err="1" smtClean="0"/>
              <a:t>treatment</a:t>
            </a:r>
            <a:r>
              <a:rPr lang="de-DE" dirty="0" smtClean="0"/>
              <a:t> of </a:t>
            </a:r>
            <a:r>
              <a:rPr lang="de-DE" dirty="0" err="1" smtClean="0"/>
              <a:t>women</a:t>
            </a:r>
            <a:r>
              <a:rPr lang="de-DE" dirty="0" smtClean="0"/>
              <a:t> and </a:t>
            </a:r>
            <a:r>
              <a:rPr lang="de-DE" dirty="0" err="1" smtClean="0"/>
              <a:t>men</a:t>
            </a:r>
            <a:r>
              <a:rPr lang="de-DE" dirty="0" smtClean="0"/>
              <a:t> as a </a:t>
            </a:r>
            <a:r>
              <a:rPr lang="de-DE" dirty="0" err="1" smtClean="0"/>
              <a:t>government</a:t>
            </a:r>
            <a:r>
              <a:rPr lang="de-DE" dirty="0" smtClean="0"/>
              <a:t> </a:t>
            </a:r>
            <a:r>
              <a:rPr lang="de-DE" dirty="0" err="1" smtClean="0"/>
              <a:t>policy</a:t>
            </a:r>
            <a:r>
              <a:rPr lang="de-DE" dirty="0" smtClean="0"/>
              <a:t> and </a:t>
            </a:r>
            <a:r>
              <a:rPr lang="de-DE" dirty="0" err="1" smtClean="0"/>
              <a:t>introduces</a:t>
            </a:r>
            <a:r>
              <a:rPr lang="de-DE" dirty="0" smtClean="0"/>
              <a:t> </a:t>
            </a:r>
            <a:r>
              <a:rPr lang="de-DE" dirty="0" err="1" smtClean="0"/>
              <a:t>gender</a:t>
            </a:r>
            <a:r>
              <a:rPr lang="de-DE" dirty="0" smtClean="0"/>
              <a:t> </a:t>
            </a:r>
            <a:r>
              <a:rPr lang="de-DE" dirty="0" err="1" smtClean="0"/>
              <a:t>mainstreaming</a:t>
            </a:r>
            <a:r>
              <a:rPr lang="de-DE" dirty="0" smtClean="0"/>
              <a:t> as a </a:t>
            </a:r>
            <a:r>
              <a:rPr lang="de-DE" dirty="0" err="1" smtClean="0"/>
              <a:t>strategy</a:t>
            </a:r>
            <a:r>
              <a:rPr lang="de-DE" dirty="0" smtClean="0"/>
              <a:t> </a:t>
            </a:r>
            <a:r>
              <a:rPr lang="de-DE" dirty="0" err="1" smtClean="0"/>
              <a:t>for</a:t>
            </a:r>
            <a:r>
              <a:rPr lang="de-DE" dirty="0" smtClean="0"/>
              <a:t> </a:t>
            </a:r>
            <a:r>
              <a:rPr lang="de-DE" dirty="0" err="1" smtClean="0"/>
              <a:t>achieving</a:t>
            </a:r>
            <a:r>
              <a:rPr lang="de-DE" dirty="0" smtClean="0"/>
              <a:t> </a:t>
            </a:r>
            <a:r>
              <a:rPr lang="de-DE" dirty="0" err="1" smtClean="0"/>
              <a:t>gender</a:t>
            </a:r>
            <a:r>
              <a:rPr lang="de-DE" dirty="0" smtClean="0"/>
              <a:t> </a:t>
            </a:r>
            <a:r>
              <a:rPr lang="de-DE" dirty="0" err="1" smtClean="0"/>
              <a:t>equality</a:t>
            </a:r>
            <a:r>
              <a:rPr lang="de-DE" dirty="0" smtClean="0"/>
              <a:t>; </a:t>
            </a:r>
            <a:r>
              <a:rPr lang="de-DE" dirty="0" err="1" smtClean="0"/>
              <a:t>the</a:t>
            </a:r>
            <a:r>
              <a:rPr lang="de-DE" dirty="0" smtClean="0"/>
              <a:t> </a:t>
            </a:r>
            <a:r>
              <a:rPr lang="de-DE" dirty="0" err="1" smtClean="0"/>
              <a:t>Protection</a:t>
            </a:r>
            <a:r>
              <a:rPr lang="de-DE" dirty="0" smtClean="0"/>
              <a:t> </a:t>
            </a:r>
            <a:r>
              <a:rPr lang="de-DE" dirty="0" err="1" smtClean="0"/>
              <a:t>against</a:t>
            </a:r>
            <a:r>
              <a:rPr lang="de-DE" dirty="0" smtClean="0"/>
              <a:t> </a:t>
            </a:r>
            <a:r>
              <a:rPr lang="de-DE" dirty="0" err="1" smtClean="0"/>
              <a:t>Discrimination</a:t>
            </a:r>
            <a:r>
              <a:rPr lang="de-DE" dirty="0" smtClean="0"/>
              <a:t> </a:t>
            </a:r>
            <a:r>
              <a:rPr lang="de-DE" dirty="0" err="1" smtClean="0"/>
              <a:t>Act</a:t>
            </a:r>
            <a:r>
              <a:rPr lang="de-DE" dirty="0" smtClean="0"/>
              <a:t> (2016), </a:t>
            </a:r>
            <a:r>
              <a:rPr lang="de-DE" dirty="0" err="1" smtClean="0"/>
              <a:t>which</a:t>
            </a:r>
            <a:r>
              <a:rPr lang="de-DE" dirty="0" smtClean="0"/>
              <a:t> </a:t>
            </a:r>
            <a:r>
              <a:rPr lang="de-DE" dirty="0" err="1" smtClean="0"/>
              <a:t>prohibits</a:t>
            </a:r>
            <a:r>
              <a:rPr lang="de-DE" dirty="0" smtClean="0"/>
              <a:t> inter </a:t>
            </a:r>
            <a:r>
              <a:rPr lang="de-DE" dirty="0" err="1" smtClean="0"/>
              <a:t>alia</a:t>
            </a:r>
            <a:r>
              <a:rPr lang="de-DE" dirty="0" smtClean="0"/>
              <a:t> </a:t>
            </a:r>
            <a:r>
              <a:rPr lang="de-DE" dirty="0" err="1" smtClean="0"/>
              <a:t>direct</a:t>
            </a:r>
            <a:r>
              <a:rPr lang="de-DE" dirty="0" smtClean="0"/>
              <a:t> and </a:t>
            </a:r>
            <a:r>
              <a:rPr lang="de-DE" dirty="0" err="1" smtClean="0"/>
              <a:t>indirect</a:t>
            </a:r>
            <a:r>
              <a:rPr lang="de-DE" dirty="0" smtClean="0"/>
              <a:t> </a:t>
            </a:r>
            <a:r>
              <a:rPr lang="de-DE" dirty="0" err="1" smtClean="0"/>
              <a:t>discrimination</a:t>
            </a:r>
            <a:r>
              <a:rPr lang="de-DE" dirty="0" smtClean="0"/>
              <a:t> on </a:t>
            </a:r>
            <a:r>
              <a:rPr lang="de-DE" dirty="0" err="1" smtClean="0"/>
              <a:t>the</a:t>
            </a:r>
            <a:r>
              <a:rPr lang="de-DE" dirty="0" smtClean="0"/>
              <a:t> </a:t>
            </a:r>
            <a:r>
              <a:rPr lang="de-DE" dirty="0" err="1" smtClean="0"/>
              <a:t>grounds</a:t>
            </a:r>
            <a:r>
              <a:rPr lang="de-DE" dirty="0" smtClean="0"/>
              <a:t> of </a:t>
            </a:r>
            <a:r>
              <a:rPr lang="de-DE" dirty="0" err="1" smtClean="0"/>
              <a:t>any</a:t>
            </a:r>
            <a:r>
              <a:rPr lang="de-DE" dirty="0" smtClean="0"/>
              <a:t> personal </a:t>
            </a:r>
            <a:r>
              <a:rPr lang="de-DE" dirty="0" err="1" smtClean="0"/>
              <a:t>characteristics</a:t>
            </a:r>
            <a:r>
              <a:rPr lang="de-DE" dirty="0" smtClean="0"/>
              <a:t>, </a:t>
            </a:r>
            <a:r>
              <a:rPr lang="de-DE" dirty="0" err="1" smtClean="0"/>
              <a:t>including</a:t>
            </a:r>
            <a:r>
              <a:rPr lang="de-DE" dirty="0" smtClean="0"/>
              <a:t> </a:t>
            </a:r>
            <a:r>
              <a:rPr lang="de-DE" dirty="0" err="1" smtClean="0"/>
              <a:t>sex</a:t>
            </a:r>
            <a:r>
              <a:rPr lang="de-DE" dirty="0" smtClean="0"/>
              <a:t>, in </a:t>
            </a:r>
            <a:r>
              <a:rPr lang="de-DE" dirty="0" err="1" smtClean="0"/>
              <a:t>any</a:t>
            </a:r>
            <a:r>
              <a:rPr lang="de-DE" dirty="0" smtClean="0"/>
              <a:t> </a:t>
            </a:r>
            <a:r>
              <a:rPr lang="de-DE" dirty="0" err="1" smtClean="0"/>
              <a:t>sphere</a:t>
            </a:r>
            <a:r>
              <a:rPr lang="de-DE" dirty="0" smtClean="0"/>
              <a:t> of </a:t>
            </a:r>
            <a:r>
              <a:rPr lang="de-DE" dirty="0" err="1" smtClean="0"/>
              <a:t>social</a:t>
            </a:r>
            <a:r>
              <a:rPr lang="de-DE" dirty="0" smtClean="0"/>
              <a:t> life.; and </a:t>
            </a:r>
            <a:r>
              <a:rPr lang="de-DE" dirty="0" err="1" smtClean="0"/>
              <a:t>the</a:t>
            </a:r>
            <a:r>
              <a:rPr lang="de-DE" dirty="0" smtClean="0"/>
              <a:t> National Programme </a:t>
            </a:r>
            <a:r>
              <a:rPr lang="de-DE" dirty="0" err="1" smtClean="0"/>
              <a:t>for</a:t>
            </a:r>
            <a:r>
              <a:rPr lang="de-DE" dirty="0" smtClean="0"/>
              <a:t> </a:t>
            </a:r>
            <a:r>
              <a:rPr lang="de-DE" dirty="0" err="1" smtClean="0"/>
              <a:t>Equality</a:t>
            </a:r>
            <a:r>
              <a:rPr lang="de-DE" dirty="0" smtClean="0"/>
              <a:t> </a:t>
            </a:r>
            <a:r>
              <a:rPr lang="de-DE" dirty="0" err="1" smtClean="0"/>
              <a:t>between</a:t>
            </a:r>
            <a:r>
              <a:rPr lang="de-DE" dirty="0" smtClean="0"/>
              <a:t> </a:t>
            </a:r>
            <a:r>
              <a:rPr lang="de-DE" dirty="0" err="1" smtClean="0"/>
              <a:t>Women</a:t>
            </a:r>
            <a:r>
              <a:rPr lang="de-DE" dirty="0" smtClean="0"/>
              <a:t> and Men </a:t>
            </a:r>
            <a:r>
              <a:rPr lang="de-DE" dirty="0" err="1" smtClean="0"/>
              <a:t>for</a:t>
            </a:r>
            <a:r>
              <a:rPr lang="de-DE" dirty="0" smtClean="0"/>
              <a:t> </a:t>
            </a:r>
            <a:r>
              <a:rPr lang="de-DE" dirty="0" err="1" smtClean="0"/>
              <a:t>period</a:t>
            </a:r>
            <a:r>
              <a:rPr lang="de-DE" dirty="0" smtClean="0"/>
              <a:t> 2015–2020, </a:t>
            </a:r>
            <a:r>
              <a:rPr lang="de-DE" dirty="0" err="1" smtClean="0"/>
              <a:t>setting</a:t>
            </a:r>
            <a:r>
              <a:rPr lang="de-DE" dirty="0" smtClean="0"/>
              <a:t> </a:t>
            </a:r>
            <a:r>
              <a:rPr lang="de-DE" dirty="0" err="1" smtClean="0"/>
              <a:t>priorities</a:t>
            </a:r>
            <a:r>
              <a:rPr lang="de-DE" dirty="0" smtClean="0"/>
              <a:t> and </a:t>
            </a:r>
            <a:r>
              <a:rPr lang="de-DE" dirty="0" err="1" smtClean="0"/>
              <a:t>measures</a:t>
            </a:r>
            <a:r>
              <a:rPr lang="de-DE" dirty="0" smtClean="0"/>
              <a:t> in </a:t>
            </a:r>
            <a:r>
              <a:rPr lang="de-DE" dirty="0" err="1" smtClean="0"/>
              <a:t>the</a:t>
            </a:r>
            <a:r>
              <a:rPr lang="de-DE" dirty="0" smtClean="0"/>
              <a:t> </a:t>
            </a:r>
            <a:r>
              <a:rPr lang="de-DE" dirty="0" err="1" smtClean="0"/>
              <a:t>areas</a:t>
            </a:r>
            <a:r>
              <a:rPr lang="de-DE" dirty="0" smtClean="0"/>
              <a:t> of </a:t>
            </a:r>
            <a:r>
              <a:rPr lang="de-DE" dirty="0" err="1" smtClean="0"/>
              <a:t>labour</a:t>
            </a:r>
            <a:r>
              <a:rPr lang="de-DE" dirty="0" smtClean="0"/>
              <a:t> </a:t>
            </a:r>
            <a:r>
              <a:rPr lang="de-DE" dirty="0" err="1" smtClean="0"/>
              <a:t>market</a:t>
            </a:r>
            <a:r>
              <a:rPr lang="de-DE" dirty="0" smtClean="0"/>
              <a:t>, </a:t>
            </a:r>
            <a:r>
              <a:rPr lang="de-DE" dirty="0" err="1" smtClean="0"/>
              <a:t>work-life</a:t>
            </a:r>
            <a:r>
              <a:rPr lang="de-DE" dirty="0" smtClean="0"/>
              <a:t> </a:t>
            </a:r>
            <a:r>
              <a:rPr lang="de-DE" dirty="0" err="1" smtClean="0"/>
              <a:t>balance</a:t>
            </a:r>
            <a:r>
              <a:rPr lang="de-DE" dirty="0" smtClean="0"/>
              <a:t>, </a:t>
            </a:r>
            <a:r>
              <a:rPr lang="de-DE" dirty="0" err="1" smtClean="0"/>
              <a:t>decision-making</a:t>
            </a:r>
            <a:r>
              <a:rPr lang="de-DE" dirty="0" smtClean="0"/>
              <a:t>, </a:t>
            </a:r>
            <a:r>
              <a:rPr lang="de-DE" dirty="0" err="1" smtClean="0"/>
              <a:t>gender-based</a:t>
            </a:r>
            <a:r>
              <a:rPr lang="de-DE" dirty="0" smtClean="0"/>
              <a:t> </a:t>
            </a:r>
            <a:r>
              <a:rPr lang="de-DE" dirty="0" err="1" smtClean="0"/>
              <a:t>violence</a:t>
            </a:r>
            <a:r>
              <a:rPr lang="de-DE" dirty="0" smtClean="0"/>
              <a:t>, </a:t>
            </a:r>
            <a:r>
              <a:rPr lang="de-DE" dirty="0" err="1" smtClean="0"/>
              <a:t>health</a:t>
            </a:r>
            <a:r>
              <a:rPr lang="de-DE" dirty="0" smtClean="0"/>
              <a:t>, </a:t>
            </a:r>
            <a:r>
              <a:rPr lang="de-DE" dirty="0" err="1" smtClean="0"/>
              <a:t>gender</a:t>
            </a:r>
            <a:r>
              <a:rPr lang="de-DE" dirty="0" smtClean="0"/>
              <a:t> stereotypes and international </a:t>
            </a:r>
            <a:r>
              <a:rPr lang="de-DE" dirty="0" err="1" smtClean="0"/>
              <a:t>cooperation.This</a:t>
            </a:r>
            <a:r>
              <a:rPr lang="de-DE" dirty="0" smtClean="0"/>
              <a:t> </a:t>
            </a:r>
            <a:r>
              <a:rPr lang="de-DE" dirty="0" err="1" smtClean="0"/>
              <a:t>programme</a:t>
            </a:r>
            <a:r>
              <a:rPr lang="de-DE" dirty="0" smtClean="0"/>
              <a:t> also </a:t>
            </a:r>
            <a:r>
              <a:rPr lang="de-DE" dirty="0" err="1" smtClean="0"/>
              <a:t>provides</a:t>
            </a:r>
            <a:r>
              <a:rPr lang="de-DE" dirty="0" smtClean="0"/>
              <a:t> </a:t>
            </a:r>
            <a:r>
              <a:rPr lang="de-DE" dirty="0" err="1" smtClean="0"/>
              <a:t>that</a:t>
            </a:r>
            <a:r>
              <a:rPr lang="de-DE" dirty="0" smtClean="0"/>
              <a:t> </a:t>
            </a:r>
            <a:r>
              <a:rPr lang="de-DE" dirty="0" err="1" smtClean="0"/>
              <a:t>concrete</a:t>
            </a:r>
            <a:r>
              <a:rPr lang="de-DE" dirty="0" smtClean="0"/>
              <a:t> </a:t>
            </a:r>
            <a:r>
              <a:rPr lang="de-DE" dirty="0" err="1" smtClean="0"/>
              <a:t>tasks</a:t>
            </a:r>
            <a:r>
              <a:rPr lang="de-DE" dirty="0" smtClean="0"/>
              <a:t> and </a:t>
            </a:r>
            <a:r>
              <a:rPr lang="de-DE" dirty="0" err="1" smtClean="0"/>
              <a:t>activities</a:t>
            </a:r>
            <a:r>
              <a:rPr lang="de-DE" dirty="0" smtClean="0"/>
              <a:t> </a:t>
            </a:r>
            <a:r>
              <a:rPr lang="de-DE" dirty="0" err="1" smtClean="0"/>
              <a:t>for</a:t>
            </a:r>
            <a:r>
              <a:rPr lang="de-DE" dirty="0" smtClean="0"/>
              <a:t> </a:t>
            </a:r>
            <a:r>
              <a:rPr lang="de-DE" dirty="0" err="1" smtClean="0"/>
              <a:t>the</a:t>
            </a:r>
            <a:r>
              <a:rPr lang="de-DE" dirty="0" smtClean="0"/>
              <a:t> </a:t>
            </a:r>
            <a:r>
              <a:rPr lang="de-DE" dirty="0" err="1" smtClean="0"/>
              <a:t>achievement</a:t>
            </a:r>
            <a:r>
              <a:rPr lang="de-DE" dirty="0" smtClean="0"/>
              <a:t> of </a:t>
            </a:r>
            <a:r>
              <a:rPr lang="de-DE" dirty="0" err="1" smtClean="0"/>
              <a:t>objectives</a:t>
            </a:r>
            <a:r>
              <a:rPr lang="de-DE" dirty="0" smtClean="0"/>
              <a:t> and </a:t>
            </a:r>
            <a:r>
              <a:rPr lang="de-DE" dirty="0" err="1" smtClean="0"/>
              <a:t>implementation</a:t>
            </a:r>
            <a:r>
              <a:rPr lang="de-DE" dirty="0" smtClean="0"/>
              <a:t> of </a:t>
            </a:r>
            <a:r>
              <a:rPr lang="de-DE" dirty="0" err="1" smtClean="0"/>
              <a:t>measures</a:t>
            </a:r>
            <a:r>
              <a:rPr lang="de-DE" dirty="0" smtClean="0"/>
              <a:t> </a:t>
            </a:r>
            <a:r>
              <a:rPr lang="de-DE" dirty="0" err="1" smtClean="0"/>
              <a:t>shall</a:t>
            </a:r>
            <a:r>
              <a:rPr lang="de-DE" dirty="0" smtClean="0"/>
              <a:t> </a:t>
            </a:r>
            <a:r>
              <a:rPr lang="de-DE" dirty="0" err="1" smtClean="0"/>
              <a:t>be</a:t>
            </a:r>
            <a:r>
              <a:rPr lang="de-DE" dirty="0" smtClean="0"/>
              <a:t> </a:t>
            </a:r>
            <a:r>
              <a:rPr lang="de-DE" dirty="0" err="1" smtClean="0"/>
              <a:t>determined</a:t>
            </a:r>
            <a:r>
              <a:rPr lang="de-DE" dirty="0" smtClean="0"/>
              <a:t> in </a:t>
            </a:r>
            <a:r>
              <a:rPr lang="de-DE" dirty="0" err="1" smtClean="0"/>
              <a:t>biannual</a:t>
            </a:r>
            <a:r>
              <a:rPr lang="de-DE" dirty="0" smtClean="0"/>
              <a:t> </a:t>
            </a:r>
            <a:r>
              <a:rPr lang="de-DE" dirty="0" err="1" smtClean="0"/>
              <a:t>periodic</a:t>
            </a:r>
            <a:r>
              <a:rPr lang="de-DE" dirty="0" smtClean="0"/>
              <a:t> </a:t>
            </a:r>
            <a:r>
              <a:rPr lang="de-DE" dirty="0" err="1" smtClean="0"/>
              <a:t>plans</a:t>
            </a:r>
            <a:r>
              <a:rPr lang="de-DE" dirty="0" smtClean="0"/>
              <a:t> and </a:t>
            </a:r>
            <a:r>
              <a:rPr lang="de-DE" dirty="0" err="1" smtClean="0"/>
              <a:t>reports</a:t>
            </a:r>
            <a:r>
              <a:rPr lang="de-DE" dirty="0" smtClean="0"/>
              <a:t>.</a:t>
            </a:r>
            <a:endParaRPr lang="de-DE" dirty="0"/>
          </a:p>
        </p:txBody>
      </p:sp>
      <p:sp>
        <p:nvSpPr>
          <p:cNvPr id="4" name="Datumsplatzhalter 3"/>
          <p:cNvSpPr>
            <a:spLocks noGrp="1"/>
          </p:cNvSpPr>
          <p:nvPr>
            <p:ph type="dt" idx="10"/>
          </p:nvPr>
        </p:nvSpPr>
        <p:spPr/>
        <p:txBody>
          <a:bodyPr/>
          <a:lstStyle/>
          <a:p>
            <a:fld id="{A034F735-BBF1-4BCD-9989-2EF235BFEB12}" type="datetime7">
              <a:rPr lang="de-DE" smtClean="0"/>
              <a:pPr/>
              <a:t>10-16</a:t>
            </a:fld>
            <a:endParaRPr lang="de-AT"/>
          </a:p>
        </p:txBody>
      </p:sp>
      <p:sp>
        <p:nvSpPr>
          <p:cNvPr id="5" name="Foliennummernplatzhalter 4"/>
          <p:cNvSpPr>
            <a:spLocks noGrp="1"/>
          </p:cNvSpPr>
          <p:nvPr>
            <p:ph type="sldNum" sz="quarter" idx="11"/>
          </p:nvPr>
        </p:nvSpPr>
        <p:spPr/>
        <p:txBody>
          <a:bodyPr/>
          <a:lstStyle/>
          <a:p>
            <a:fld id="{801CC536-55BD-402F-9283-6A45EFCAC835}" type="slidenum">
              <a:rPr lang="de-AT" smtClean="0"/>
              <a:pPr/>
              <a:t>12</a:t>
            </a:fld>
            <a:endParaRPr lang="de-AT"/>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Datumsplatzhalter 3"/>
          <p:cNvSpPr>
            <a:spLocks noGrp="1"/>
          </p:cNvSpPr>
          <p:nvPr>
            <p:ph type="dt" idx="10"/>
          </p:nvPr>
        </p:nvSpPr>
        <p:spPr/>
        <p:txBody>
          <a:bodyPr/>
          <a:lstStyle/>
          <a:p>
            <a:fld id="{A034F735-BBF1-4BCD-9989-2EF235BFEB12}" type="datetime7">
              <a:rPr lang="de-DE" smtClean="0"/>
              <a:pPr/>
              <a:t>10-16</a:t>
            </a:fld>
            <a:endParaRPr lang="de-AT"/>
          </a:p>
        </p:txBody>
      </p:sp>
      <p:sp>
        <p:nvSpPr>
          <p:cNvPr id="5" name="Foliennummernplatzhalter 4"/>
          <p:cNvSpPr>
            <a:spLocks noGrp="1"/>
          </p:cNvSpPr>
          <p:nvPr>
            <p:ph type="sldNum" sz="quarter" idx="11"/>
          </p:nvPr>
        </p:nvSpPr>
        <p:spPr/>
        <p:txBody>
          <a:bodyPr/>
          <a:lstStyle/>
          <a:p>
            <a:fld id="{801CC536-55BD-402F-9283-6A45EFCAC835}" type="slidenum">
              <a:rPr lang="de-AT" smtClean="0"/>
              <a:pPr/>
              <a:t>13</a:t>
            </a:fld>
            <a:endParaRPr lang="de-A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32273377"/>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lnSpcReduction="10000"/>
          </a:bodyPr>
          <a:lstStyle/>
          <a:p>
            <a:r>
              <a:rPr lang="de-DE" dirty="0" err="1" smtClean="0"/>
              <a:t>Women</a:t>
            </a:r>
            <a:r>
              <a:rPr lang="de-DE" dirty="0" smtClean="0"/>
              <a:t> </a:t>
            </a:r>
            <a:r>
              <a:rPr lang="de-DE" dirty="0" err="1" smtClean="0"/>
              <a:t>continue</a:t>
            </a:r>
            <a:r>
              <a:rPr lang="de-DE" dirty="0" smtClean="0"/>
              <a:t> to </a:t>
            </a:r>
            <a:r>
              <a:rPr lang="de-DE" dirty="0" err="1" smtClean="0"/>
              <a:t>be</a:t>
            </a:r>
            <a:r>
              <a:rPr lang="de-DE" dirty="0" smtClean="0"/>
              <a:t> </a:t>
            </a:r>
            <a:r>
              <a:rPr lang="de-DE" dirty="0" err="1" smtClean="0"/>
              <a:t>less</a:t>
            </a:r>
            <a:r>
              <a:rPr lang="de-DE" dirty="0" smtClean="0"/>
              <a:t> </a:t>
            </a:r>
            <a:r>
              <a:rPr lang="de-DE" dirty="0" err="1" smtClean="0"/>
              <a:t>often</a:t>
            </a:r>
            <a:r>
              <a:rPr lang="de-DE" dirty="0" smtClean="0"/>
              <a:t> </a:t>
            </a:r>
            <a:r>
              <a:rPr lang="de-DE" dirty="0" err="1" smtClean="0"/>
              <a:t>employed</a:t>
            </a:r>
            <a:r>
              <a:rPr lang="de-DE" dirty="0" smtClean="0"/>
              <a:t> </a:t>
            </a:r>
            <a:r>
              <a:rPr lang="de-DE" dirty="0" err="1" smtClean="0"/>
              <a:t>than</a:t>
            </a:r>
            <a:r>
              <a:rPr lang="de-DE" dirty="0" smtClean="0"/>
              <a:t> </a:t>
            </a:r>
            <a:r>
              <a:rPr lang="de-DE" dirty="0" err="1" smtClean="0"/>
              <a:t>men</a:t>
            </a:r>
            <a:r>
              <a:rPr lang="de-DE" dirty="0" smtClean="0"/>
              <a:t> </a:t>
            </a:r>
            <a:r>
              <a:rPr lang="de-DE" dirty="0" err="1" smtClean="0"/>
              <a:t>overall</a:t>
            </a:r>
            <a:r>
              <a:rPr lang="de-DE" dirty="0" smtClean="0"/>
              <a:t>, </a:t>
            </a:r>
            <a:r>
              <a:rPr lang="de-DE" dirty="0" err="1" smtClean="0"/>
              <a:t>but</a:t>
            </a:r>
            <a:r>
              <a:rPr lang="de-DE" dirty="0" smtClean="0"/>
              <a:t> </a:t>
            </a:r>
            <a:r>
              <a:rPr lang="de-DE" dirty="0" err="1" smtClean="0"/>
              <a:t>their</a:t>
            </a:r>
            <a:r>
              <a:rPr lang="de-DE" dirty="0" smtClean="0"/>
              <a:t> </a:t>
            </a:r>
            <a:r>
              <a:rPr lang="de-DE" dirty="0" err="1" smtClean="0"/>
              <a:t>integration</a:t>
            </a:r>
            <a:r>
              <a:rPr lang="de-DE" dirty="0" smtClean="0"/>
              <a:t> </a:t>
            </a:r>
            <a:r>
              <a:rPr lang="de-DE" dirty="0" err="1" smtClean="0"/>
              <a:t>into</a:t>
            </a:r>
            <a:r>
              <a:rPr lang="de-DE" dirty="0" smtClean="0"/>
              <a:t> </a:t>
            </a:r>
            <a:r>
              <a:rPr lang="de-DE" dirty="0" err="1" smtClean="0"/>
              <a:t>the</a:t>
            </a:r>
            <a:r>
              <a:rPr lang="de-DE" dirty="0" smtClean="0"/>
              <a:t> </a:t>
            </a:r>
            <a:r>
              <a:rPr lang="de-DE" dirty="0" err="1" smtClean="0"/>
              <a:t>employment</a:t>
            </a:r>
            <a:r>
              <a:rPr lang="de-DE" dirty="0" smtClean="0"/>
              <a:t> </a:t>
            </a:r>
            <a:r>
              <a:rPr lang="de-DE" dirty="0" err="1" smtClean="0"/>
              <a:t>market</a:t>
            </a:r>
            <a:r>
              <a:rPr lang="de-DE" dirty="0" smtClean="0"/>
              <a:t> has </a:t>
            </a:r>
            <a:r>
              <a:rPr lang="de-DE" dirty="0" err="1" smtClean="0"/>
              <a:t>significantly</a:t>
            </a:r>
            <a:r>
              <a:rPr lang="de-DE" dirty="0" smtClean="0"/>
              <a:t> </a:t>
            </a:r>
            <a:r>
              <a:rPr lang="de-DE" dirty="0" err="1" smtClean="0"/>
              <a:t>improved</a:t>
            </a:r>
            <a:r>
              <a:rPr lang="de-DE" dirty="0" smtClean="0"/>
              <a:t> in </a:t>
            </a:r>
            <a:r>
              <a:rPr lang="de-DE" dirty="0" err="1" smtClean="0"/>
              <a:t>the</a:t>
            </a:r>
            <a:r>
              <a:rPr lang="de-DE" dirty="0" smtClean="0"/>
              <a:t> </a:t>
            </a:r>
            <a:r>
              <a:rPr lang="de-DE" dirty="0" err="1" smtClean="0"/>
              <a:t>shift</a:t>
            </a:r>
            <a:r>
              <a:rPr lang="de-DE" dirty="0" smtClean="0"/>
              <a:t> </a:t>
            </a:r>
            <a:r>
              <a:rPr lang="de-DE" dirty="0" err="1" smtClean="0"/>
              <a:t>from</a:t>
            </a:r>
            <a:r>
              <a:rPr lang="de-DE" dirty="0" smtClean="0"/>
              <a:t> </a:t>
            </a:r>
            <a:r>
              <a:rPr lang="de-DE" dirty="0" err="1" smtClean="0"/>
              <a:t>the</a:t>
            </a:r>
            <a:r>
              <a:rPr lang="de-DE" dirty="0" smtClean="0"/>
              <a:t> </a:t>
            </a:r>
            <a:r>
              <a:rPr lang="de-DE" dirty="0" err="1" smtClean="0"/>
              <a:t>industrial</a:t>
            </a:r>
            <a:r>
              <a:rPr lang="de-DE" dirty="0" smtClean="0"/>
              <a:t> </a:t>
            </a:r>
            <a:r>
              <a:rPr lang="de-DE" dirty="0" err="1" smtClean="0"/>
              <a:t>society</a:t>
            </a:r>
            <a:r>
              <a:rPr lang="de-DE" dirty="0" smtClean="0"/>
              <a:t> to </a:t>
            </a:r>
            <a:r>
              <a:rPr lang="de-DE" dirty="0" err="1" smtClean="0"/>
              <a:t>the</a:t>
            </a:r>
            <a:r>
              <a:rPr lang="de-DE" dirty="0" smtClean="0"/>
              <a:t> </a:t>
            </a:r>
            <a:r>
              <a:rPr lang="de-DE" dirty="0" err="1" smtClean="0"/>
              <a:t>service</a:t>
            </a:r>
            <a:r>
              <a:rPr lang="de-DE" dirty="0" smtClean="0"/>
              <a:t> </a:t>
            </a:r>
            <a:r>
              <a:rPr lang="de-DE" dirty="0" err="1" smtClean="0"/>
              <a:t>society</a:t>
            </a:r>
            <a:r>
              <a:rPr lang="de-DE" dirty="0" smtClean="0"/>
              <a:t>. </a:t>
            </a:r>
            <a:r>
              <a:rPr lang="de-DE" dirty="0" err="1" smtClean="0"/>
              <a:t>Gains</a:t>
            </a:r>
            <a:r>
              <a:rPr lang="de-DE" dirty="0" smtClean="0"/>
              <a:t> in </a:t>
            </a:r>
            <a:r>
              <a:rPr lang="de-DE" dirty="0" err="1" smtClean="0"/>
              <a:t>employment</a:t>
            </a:r>
            <a:r>
              <a:rPr lang="de-DE" dirty="0" smtClean="0"/>
              <a:t> </a:t>
            </a:r>
            <a:r>
              <a:rPr lang="de-DE" dirty="0" err="1" smtClean="0"/>
              <a:t>relate</a:t>
            </a:r>
            <a:r>
              <a:rPr lang="de-DE" dirty="0" smtClean="0"/>
              <a:t> </a:t>
            </a:r>
            <a:r>
              <a:rPr lang="de-DE" dirty="0" err="1" smtClean="0"/>
              <a:t>predominantly</a:t>
            </a:r>
            <a:r>
              <a:rPr lang="de-DE" dirty="0" smtClean="0"/>
              <a:t>, </a:t>
            </a:r>
            <a:r>
              <a:rPr lang="de-DE" dirty="0" err="1" smtClean="0"/>
              <a:t>however</a:t>
            </a:r>
            <a:r>
              <a:rPr lang="de-DE" dirty="0" smtClean="0"/>
              <a:t>, to </a:t>
            </a:r>
            <a:r>
              <a:rPr lang="de-DE" dirty="0" err="1" smtClean="0"/>
              <a:t>the</a:t>
            </a:r>
            <a:r>
              <a:rPr lang="de-DE" dirty="0" smtClean="0"/>
              <a:t> </a:t>
            </a:r>
            <a:r>
              <a:rPr lang="de-DE" dirty="0" err="1" smtClean="0"/>
              <a:t>increased</a:t>
            </a:r>
            <a:r>
              <a:rPr lang="de-DE" dirty="0" smtClean="0"/>
              <a:t> </a:t>
            </a:r>
            <a:r>
              <a:rPr lang="de-DE" dirty="0" err="1" smtClean="0"/>
              <a:t>participation</a:t>
            </a:r>
            <a:r>
              <a:rPr lang="de-DE" dirty="0" smtClean="0"/>
              <a:t> of </a:t>
            </a:r>
            <a:r>
              <a:rPr lang="de-DE" dirty="0" err="1" smtClean="0"/>
              <a:t>women</a:t>
            </a:r>
            <a:r>
              <a:rPr lang="de-DE" dirty="0" smtClean="0"/>
              <a:t> </a:t>
            </a:r>
            <a:r>
              <a:rPr lang="de-DE" dirty="0" err="1" smtClean="0"/>
              <a:t>from</a:t>
            </a:r>
            <a:r>
              <a:rPr lang="de-DE" dirty="0" smtClean="0"/>
              <a:t> West Germany in </a:t>
            </a:r>
            <a:r>
              <a:rPr lang="de-DE" dirty="0" err="1" smtClean="0"/>
              <a:t>the</a:t>
            </a:r>
            <a:r>
              <a:rPr lang="de-DE" dirty="0" smtClean="0"/>
              <a:t> </a:t>
            </a:r>
            <a:r>
              <a:rPr lang="de-DE" dirty="0" err="1" smtClean="0"/>
              <a:t>employment</a:t>
            </a:r>
            <a:r>
              <a:rPr lang="de-DE" dirty="0" smtClean="0"/>
              <a:t> </a:t>
            </a:r>
            <a:r>
              <a:rPr lang="de-DE" dirty="0" err="1" smtClean="0"/>
              <a:t>market</a:t>
            </a:r>
            <a:r>
              <a:rPr lang="de-DE" dirty="0" smtClean="0"/>
              <a:t>, </a:t>
            </a:r>
            <a:r>
              <a:rPr lang="de-DE" dirty="0" err="1" smtClean="0"/>
              <a:t>which</a:t>
            </a:r>
            <a:r>
              <a:rPr lang="de-DE" dirty="0" smtClean="0"/>
              <a:t> </a:t>
            </a:r>
            <a:r>
              <a:rPr lang="de-DE" dirty="0" err="1" smtClean="0"/>
              <a:t>mainly</a:t>
            </a:r>
            <a:r>
              <a:rPr lang="de-DE" dirty="0" smtClean="0"/>
              <a:t> </a:t>
            </a:r>
            <a:r>
              <a:rPr lang="de-DE" dirty="0" err="1" smtClean="0"/>
              <a:t>comes</a:t>
            </a:r>
            <a:r>
              <a:rPr lang="de-DE" dirty="0" smtClean="0"/>
              <a:t> </a:t>
            </a:r>
            <a:r>
              <a:rPr lang="de-DE" dirty="0" err="1" smtClean="0"/>
              <a:t>from</a:t>
            </a:r>
            <a:r>
              <a:rPr lang="de-DE" dirty="0" smtClean="0"/>
              <a:t> </a:t>
            </a:r>
            <a:r>
              <a:rPr lang="de-DE" dirty="0" err="1" smtClean="0"/>
              <a:t>part-time</a:t>
            </a:r>
            <a:r>
              <a:rPr lang="de-DE" dirty="0" smtClean="0"/>
              <a:t> </a:t>
            </a:r>
            <a:r>
              <a:rPr lang="de-DE" dirty="0" err="1" smtClean="0"/>
              <a:t>work</a:t>
            </a:r>
            <a:r>
              <a:rPr lang="de-DE" dirty="0" smtClean="0"/>
              <a:t> and </a:t>
            </a:r>
            <a:r>
              <a:rPr lang="de-DE" dirty="0" err="1" smtClean="0"/>
              <a:t>low-paid</a:t>
            </a:r>
            <a:r>
              <a:rPr lang="de-DE" dirty="0" smtClean="0"/>
              <a:t> </a:t>
            </a:r>
            <a:r>
              <a:rPr lang="de-DE" dirty="0" err="1" smtClean="0"/>
              <a:t>jobs</a:t>
            </a:r>
            <a:r>
              <a:rPr lang="de-DE" dirty="0" smtClean="0"/>
              <a:t>. </a:t>
            </a:r>
            <a:r>
              <a:rPr lang="de-DE" dirty="0" err="1" smtClean="0"/>
              <a:t>With</a:t>
            </a:r>
            <a:r>
              <a:rPr lang="de-DE" dirty="0" smtClean="0"/>
              <a:t> </a:t>
            </a:r>
            <a:r>
              <a:rPr lang="de-DE" dirty="0" err="1" smtClean="0"/>
              <a:t>regard</a:t>
            </a:r>
            <a:r>
              <a:rPr lang="de-DE" dirty="0" smtClean="0"/>
              <a:t> to </a:t>
            </a:r>
            <a:r>
              <a:rPr lang="de-DE" dirty="0" err="1" smtClean="0"/>
              <a:t>unemployment</a:t>
            </a:r>
            <a:r>
              <a:rPr lang="de-DE" dirty="0" smtClean="0"/>
              <a:t>, </a:t>
            </a:r>
            <a:r>
              <a:rPr lang="de-DE" dirty="0" err="1" smtClean="0"/>
              <a:t>too</a:t>
            </a:r>
            <a:r>
              <a:rPr lang="de-DE" dirty="0" smtClean="0"/>
              <a:t>, </a:t>
            </a:r>
            <a:r>
              <a:rPr lang="de-DE" dirty="0" err="1" smtClean="0"/>
              <a:t>there</a:t>
            </a:r>
            <a:r>
              <a:rPr lang="de-DE" dirty="0" smtClean="0"/>
              <a:t> </a:t>
            </a:r>
            <a:r>
              <a:rPr lang="de-DE" dirty="0" err="1" smtClean="0"/>
              <a:t>are</a:t>
            </a:r>
            <a:r>
              <a:rPr lang="de-DE" dirty="0" smtClean="0"/>
              <a:t> </a:t>
            </a:r>
            <a:r>
              <a:rPr lang="de-DE" dirty="0" err="1" smtClean="0"/>
              <a:t>clear</a:t>
            </a:r>
            <a:r>
              <a:rPr lang="de-DE" dirty="0" smtClean="0"/>
              <a:t> </a:t>
            </a:r>
            <a:r>
              <a:rPr lang="de-DE" dirty="0" err="1" smtClean="0"/>
              <a:t>differences</a:t>
            </a:r>
            <a:r>
              <a:rPr lang="de-DE" dirty="0" smtClean="0"/>
              <a:t> </a:t>
            </a:r>
            <a:r>
              <a:rPr lang="de-DE" dirty="0" err="1" smtClean="0"/>
              <a:t>between</a:t>
            </a:r>
            <a:r>
              <a:rPr lang="de-DE" dirty="0" smtClean="0"/>
              <a:t> </a:t>
            </a:r>
            <a:r>
              <a:rPr lang="de-DE" dirty="0" err="1" smtClean="0"/>
              <a:t>men</a:t>
            </a:r>
            <a:r>
              <a:rPr lang="de-DE" dirty="0" smtClean="0"/>
              <a:t> and </a:t>
            </a:r>
            <a:r>
              <a:rPr lang="de-DE" dirty="0" err="1" smtClean="0"/>
              <a:t>women</a:t>
            </a:r>
            <a:r>
              <a:rPr lang="de-DE" dirty="0" smtClean="0"/>
              <a:t>, </a:t>
            </a:r>
            <a:r>
              <a:rPr lang="de-DE" dirty="0" err="1" smtClean="0"/>
              <a:t>but</a:t>
            </a:r>
            <a:r>
              <a:rPr lang="de-DE" dirty="0" smtClean="0"/>
              <a:t> also </a:t>
            </a:r>
            <a:r>
              <a:rPr lang="de-DE" dirty="0" err="1" smtClean="0"/>
              <a:t>with</a:t>
            </a:r>
            <a:r>
              <a:rPr lang="de-DE" dirty="0" smtClean="0"/>
              <a:t> </a:t>
            </a:r>
            <a:r>
              <a:rPr lang="de-DE" dirty="0" err="1" smtClean="0"/>
              <a:t>regard</a:t>
            </a:r>
            <a:r>
              <a:rPr lang="de-DE" dirty="0" smtClean="0"/>
              <a:t> to </a:t>
            </a:r>
            <a:r>
              <a:rPr lang="de-DE" dirty="0" err="1" smtClean="0"/>
              <a:t>origin</a:t>
            </a:r>
            <a:r>
              <a:rPr lang="de-DE" dirty="0" smtClean="0"/>
              <a:t> and age. </a:t>
            </a:r>
            <a:r>
              <a:rPr lang="de-DE" dirty="0" err="1" smtClean="0"/>
              <a:t>Persons</a:t>
            </a:r>
            <a:r>
              <a:rPr lang="de-DE" dirty="0" smtClean="0"/>
              <a:t> </a:t>
            </a:r>
            <a:r>
              <a:rPr lang="de-DE" dirty="0" err="1" smtClean="0"/>
              <a:t>without</a:t>
            </a:r>
            <a:r>
              <a:rPr lang="de-DE" dirty="0" smtClean="0"/>
              <a:t> German </a:t>
            </a:r>
            <a:r>
              <a:rPr lang="de-DE" dirty="0" err="1" smtClean="0"/>
              <a:t>citizenship</a:t>
            </a:r>
            <a:r>
              <a:rPr lang="de-DE" dirty="0" smtClean="0"/>
              <a:t> </a:t>
            </a:r>
            <a:r>
              <a:rPr lang="de-DE" dirty="0" err="1" smtClean="0"/>
              <a:t>are</a:t>
            </a:r>
            <a:r>
              <a:rPr lang="de-DE" dirty="0" smtClean="0"/>
              <a:t> </a:t>
            </a:r>
            <a:r>
              <a:rPr lang="de-DE" dirty="0" err="1" smtClean="0"/>
              <a:t>significantly</a:t>
            </a:r>
            <a:r>
              <a:rPr lang="de-DE" dirty="0" smtClean="0"/>
              <a:t> </a:t>
            </a:r>
            <a:r>
              <a:rPr lang="de-DE" dirty="0" err="1" smtClean="0"/>
              <a:t>less</a:t>
            </a:r>
            <a:r>
              <a:rPr lang="de-DE" dirty="0" smtClean="0"/>
              <a:t> well </a:t>
            </a:r>
            <a:r>
              <a:rPr lang="de-DE" dirty="0" err="1" smtClean="0"/>
              <a:t>integrated</a:t>
            </a:r>
            <a:r>
              <a:rPr lang="de-DE" dirty="0" smtClean="0"/>
              <a:t> </a:t>
            </a:r>
            <a:r>
              <a:rPr lang="de-DE" dirty="0" err="1" smtClean="0"/>
              <a:t>into</a:t>
            </a:r>
            <a:r>
              <a:rPr lang="de-DE" dirty="0" smtClean="0"/>
              <a:t> </a:t>
            </a:r>
            <a:r>
              <a:rPr lang="de-DE" dirty="0" err="1" smtClean="0"/>
              <a:t>the</a:t>
            </a:r>
            <a:r>
              <a:rPr lang="de-DE" dirty="0" smtClean="0"/>
              <a:t> </a:t>
            </a:r>
            <a:r>
              <a:rPr lang="de-DE" dirty="0" err="1" smtClean="0"/>
              <a:t>employment</a:t>
            </a:r>
            <a:r>
              <a:rPr lang="de-DE" dirty="0" smtClean="0"/>
              <a:t> </a:t>
            </a:r>
            <a:r>
              <a:rPr lang="de-DE" dirty="0" err="1" smtClean="0"/>
              <a:t>market</a:t>
            </a:r>
            <a:r>
              <a:rPr lang="de-DE" dirty="0" smtClean="0"/>
              <a:t> </a:t>
            </a:r>
            <a:r>
              <a:rPr lang="de-DE" dirty="0" err="1" smtClean="0"/>
              <a:t>than</a:t>
            </a:r>
            <a:r>
              <a:rPr lang="de-DE" dirty="0" smtClean="0"/>
              <a:t> </a:t>
            </a:r>
            <a:r>
              <a:rPr lang="de-DE" dirty="0" err="1" smtClean="0"/>
              <a:t>the</a:t>
            </a:r>
            <a:r>
              <a:rPr lang="de-DE" dirty="0" smtClean="0"/>
              <a:t> </a:t>
            </a:r>
            <a:r>
              <a:rPr lang="de-DE" dirty="0" err="1" smtClean="0"/>
              <a:t>comparison</a:t>
            </a:r>
            <a:r>
              <a:rPr lang="de-DE" dirty="0" smtClean="0"/>
              <a:t> </a:t>
            </a:r>
            <a:r>
              <a:rPr lang="de-DE" dirty="0" err="1" smtClean="0"/>
              <a:t>group</a:t>
            </a:r>
            <a:r>
              <a:rPr lang="de-DE" dirty="0" smtClean="0"/>
              <a:t> </a:t>
            </a:r>
            <a:r>
              <a:rPr lang="de-DE" dirty="0" err="1" smtClean="0"/>
              <a:t>with</a:t>
            </a:r>
            <a:r>
              <a:rPr lang="de-DE" dirty="0" smtClean="0"/>
              <a:t> German </a:t>
            </a:r>
            <a:r>
              <a:rPr lang="de-DE" dirty="0" err="1" smtClean="0"/>
              <a:t>passports</a:t>
            </a:r>
            <a:r>
              <a:rPr lang="de-DE" dirty="0" smtClean="0"/>
              <a:t>. </a:t>
            </a:r>
            <a:r>
              <a:rPr lang="de-DE" dirty="0" err="1" smtClean="0"/>
              <a:t>Women</a:t>
            </a:r>
            <a:r>
              <a:rPr lang="de-DE" dirty="0" smtClean="0"/>
              <a:t> </a:t>
            </a:r>
            <a:r>
              <a:rPr lang="de-DE" dirty="0" err="1" smtClean="0"/>
              <a:t>are</a:t>
            </a:r>
            <a:r>
              <a:rPr lang="de-DE" dirty="0" smtClean="0"/>
              <a:t> still </a:t>
            </a:r>
            <a:r>
              <a:rPr lang="de-DE" dirty="0" err="1" smtClean="0"/>
              <a:t>mainly</a:t>
            </a:r>
            <a:r>
              <a:rPr lang="de-DE" dirty="0" smtClean="0"/>
              <a:t> </a:t>
            </a:r>
            <a:r>
              <a:rPr lang="de-DE" dirty="0" err="1" smtClean="0"/>
              <a:t>responsible</a:t>
            </a:r>
            <a:r>
              <a:rPr lang="de-DE" dirty="0" smtClean="0"/>
              <a:t> </a:t>
            </a:r>
            <a:r>
              <a:rPr lang="de-DE" dirty="0" err="1" smtClean="0"/>
              <a:t>for</a:t>
            </a:r>
            <a:r>
              <a:rPr lang="de-DE" dirty="0" smtClean="0"/>
              <a:t> </a:t>
            </a:r>
            <a:r>
              <a:rPr lang="de-DE" dirty="0" err="1" smtClean="0"/>
              <a:t>unpaid</a:t>
            </a:r>
            <a:r>
              <a:rPr lang="de-DE" dirty="0" smtClean="0"/>
              <a:t> </a:t>
            </a:r>
            <a:r>
              <a:rPr lang="de-DE" dirty="0" err="1" smtClean="0"/>
              <a:t>work</a:t>
            </a:r>
            <a:r>
              <a:rPr lang="de-DE" dirty="0" smtClean="0"/>
              <a:t> in private </a:t>
            </a:r>
            <a:r>
              <a:rPr lang="de-DE" dirty="0" err="1" smtClean="0"/>
              <a:t>households</a:t>
            </a:r>
            <a:r>
              <a:rPr lang="de-DE" dirty="0" smtClean="0"/>
              <a:t>. </a:t>
            </a:r>
            <a:r>
              <a:rPr lang="de-DE" dirty="0" err="1" smtClean="0"/>
              <a:t>Employed</a:t>
            </a:r>
            <a:r>
              <a:rPr lang="de-DE" dirty="0" smtClean="0"/>
              <a:t> </a:t>
            </a:r>
            <a:r>
              <a:rPr lang="de-DE" dirty="0" err="1" smtClean="0"/>
              <a:t>women</a:t>
            </a:r>
            <a:r>
              <a:rPr lang="de-DE" dirty="0" smtClean="0"/>
              <a:t> </a:t>
            </a:r>
            <a:r>
              <a:rPr lang="de-DE" dirty="0" err="1" smtClean="0"/>
              <a:t>are</a:t>
            </a:r>
            <a:r>
              <a:rPr lang="de-DE" dirty="0" smtClean="0"/>
              <a:t> </a:t>
            </a:r>
            <a:r>
              <a:rPr lang="de-DE" dirty="0" err="1" smtClean="0"/>
              <a:t>subjected</a:t>
            </a:r>
            <a:r>
              <a:rPr lang="de-DE" dirty="0" smtClean="0"/>
              <a:t> to a double </a:t>
            </a:r>
            <a:r>
              <a:rPr lang="de-DE" dirty="0" err="1" smtClean="0"/>
              <a:t>or</a:t>
            </a:r>
            <a:r>
              <a:rPr lang="de-DE" dirty="0" smtClean="0"/>
              <a:t> </a:t>
            </a:r>
            <a:r>
              <a:rPr lang="de-DE" dirty="0" err="1" smtClean="0"/>
              <a:t>even</a:t>
            </a:r>
            <a:r>
              <a:rPr lang="de-DE" dirty="0" smtClean="0"/>
              <a:t> multiple </a:t>
            </a:r>
            <a:r>
              <a:rPr lang="de-DE" dirty="0" err="1" smtClean="0"/>
              <a:t>burden</a:t>
            </a:r>
            <a:r>
              <a:rPr lang="de-DE" dirty="0" smtClean="0"/>
              <a:t> </a:t>
            </a:r>
            <a:r>
              <a:rPr lang="de-DE" dirty="0" err="1" smtClean="0"/>
              <a:t>because</a:t>
            </a:r>
            <a:r>
              <a:rPr lang="de-DE" dirty="0" smtClean="0"/>
              <a:t> of </a:t>
            </a:r>
            <a:r>
              <a:rPr lang="de-DE" dirty="0" err="1" smtClean="0"/>
              <a:t>their</a:t>
            </a:r>
            <a:r>
              <a:rPr lang="de-DE" dirty="0" smtClean="0"/>
              <a:t> </a:t>
            </a:r>
            <a:r>
              <a:rPr lang="de-DE" dirty="0" err="1" smtClean="0"/>
              <a:t>predominant</a:t>
            </a:r>
            <a:r>
              <a:rPr lang="de-DE" dirty="0" smtClean="0"/>
              <a:t> </a:t>
            </a:r>
            <a:r>
              <a:rPr lang="de-DE" dirty="0" err="1" smtClean="0"/>
              <a:t>responsibility</a:t>
            </a:r>
            <a:r>
              <a:rPr lang="de-DE" dirty="0" smtClean="0"/>
              <a:t> </a:t>
            </a:r>
            <a:r>
              <a:rPr lang="de-DE" dirty="0" err="1" smtClean="0"/>
              <a:t>for</a:t>
            </a:r>
            <a:r>
              <a:rPr lang="de-DE" dirty="0" smtClean="0"/>
              <a:t> </a:t>
            </a:r>
            <a:r>
              <a:rPr lang="de-DE" dirty="0" err="1" smtClean="0"/>
              <a:t>household</a:t>
            </a:r>
            <a:r>
              <a:rPr lang="de-DE" dirty="0" smtClean="0"/>
              <a:t> and </a:t>
            </a:r>
            <a:r>
              <a:rPr lang="de-DE" dirty="0" err="1" smtClean="0"/>
              <a:t>domestic</a:t>
            </a:r>
            <a:r>
              <a:rPr lang="de-DE" dirty="0" smtClean="0"/>
              <a:t> </a:t>
            </a:r>
            <a:r>
              <a:rPr lang="de-DE" dirty="0" err="1" smtClean="0"/>
              <a:t>provision</a:t>
            </a:r>
            <a:r>
              <a:rPr lang="de-DE" dirty="0" smtClean="0"/>
              <a:t> </a:t>
            </a:r>
            <a:r>
              <a:rPr lang="de-DE" dirty="0" err="1" smtClean="0"/>
              <a:t>work</a:t>
            </a:r>
            <a:r>
              <a:rPr lang="de-DE" dirty="0" smtClean="0"/>
              <a:t>. </a:t>
            </a:r>
            <a:r>
              <a:rPr lang="de-DE" dirty="0" err="1" smtClean="0"/>
              <a:t>There</a:t>
            </a:r>
            <a:r>
              <a:rPr lang="de-DE" dirty="0" smtClean="0"/>
              <a:t> </a:t>
            </a:r>
            <a:r>
              <a:rPr lang="de-DE" dirty="0" err="1" smtClean="0"/>
              <a:t>continues</a:t>
            </a:r>
            <a:r>
              <a:rPr lang="de-DE" dirty="0" smtClean="0"/>
              <a:t> to </a:t>
            </a:r>
            <a:r>
              <a:rPr lang="de-DE" dirty="0" err="1" smtClean="0"/>
              <a:t>be</a:t>
            </a:r>
            <a:r>
              <a:rPr lang="de-DE" dirty="0" smtClean="0"/>
              <a:t> a </a:t>
            </a:r>
            <a:r>
              <a:rPr lang="de-DE" dirty="0" err="1" smtClean="0"/>
              <a:t>separation</a:t>
            </a:r>
            <a:r>
              <a:rPr lang="de-DE" dirty="0" smtClean="0"/>
              <a:t> of “</a:t>
            </a:r>
            <a:r>
              <a:rPr lang="de-DE" dirty="0" err="1" smtClean="0"/>
              <a:t>female</a:t>
            </a:r>
            <a:r>
              <a:rPr lang="de-DE" dirty="0" smtClean="0"/>
              <a:t> </a:t>
            </a:r>
            <a:r>
              <a:rPr lang="de-DE" dirty="0" err="1" smtClean="0"/>
              <a:t>careers</a:t>
            </a:r>
            <a:r>
              <a:rPr lang="de-DE" dirty="0" smtClean="0"/>
              <a:t>” and “male </a:t>
            </a:r>
            <a:r>
              <a:rPr lang="de-DE" dirty="0" err="1" smtClean="0"/>
              <a:t>careers</a:t>
            </a:r>
            <a:r>
              <a:rPr lang="de-DE" dirty="0" smtClean="0"/>
              <a:t>”. A </a:t>
            </a:r>
            <a:r>
              <a:rPr lang="de-DE" dirty="0" err="1" smtClean="0"/>
              <a:t>disproportionate</a:t>
            </a:r>
            <a:r>
              <a:rPr lang="de-DE" dirty="0" smtClean="0"/>
              <a:t> </a:t>
            </a:r>
            <a:r>
              <a:rPr lang="de-DE" dirty="0" err="1" smtClean="0"/>
              <a:t>number</a:t>
            </a:r>
            <a:r>
              <a:rPr lang="de-DE" dirty="0" smtClean="0"/>
              <a:t> of </a:t>
            </a:r>
            <a:r>
              <a:rPr lang="de-DE" dirty="0" err="1" smtClean="0"/>
              <a:t>women</a:t>
            </a:r>
            <a:r>
              <a:rPr lang="de-DE" dirty="0" smtClean="0"/>
              <a:t> and </a:t>
            </a:r>
            <a:r>
              <a:rPr lang="de-DE" dirty="0" err="1" smtClean="0"/>
              <a:t>men</a:t>
            </a:r>
            <a:r>
              <a:rPr lang="de-DE" dirty="0" smtClean="0"/>
              <a:t> </a:t>
            </a:r>
            <a:r>
              <a:rPr lang="de-DE" dirty="0" err="1" smtClean="0"/>
              <a:t>can</a:t>
            </a:r>
            <a:r>
              <a:rPr lang="de-DE" dirty="0" smtClean="0"/>
              <a:t> </a:t>
            </a:r>
            <a:r>
              <a:rPr lang="de-DE" dirty="0" err="1" smtClean="0"/>
              <a:t>be</a:t>
            </a:r>
            <a:r>
              <a:rPr lang="de-DE" dirty="0" smtClean="0"/>
              <a:t> </a:t>
            </a:r>
            <a:r>
              <a:rPr lang="de-DE" dirty="0" err="1" smtClean="0"/>
              <a:t>discerned</a:t>
            </a:r>
            <a:r>
              <a:rPr lang="de-DE" dirty="0" smtClean="0"/>
              <a:t> in </a:t>
            </a:r>
            <a:r>
              <a:rPr lang="de-DE" dirty="0" err="1" smtClean="0"/>
              <a:t>certain</a:t>
            </a:r>
            <a:r>
              <a:rPr lang="de-DE" dirty="0" smtClean="0"/>
              <a:t> </a:t>
            </a:r>
            <a:r>
              <a:rPr lang="de-DE" dirty="0" err="1" smtClean="0"/>
              <a:t>careers</a:t>
            </a:r>
            <a:r>
              <a:rPr lang="de-DE" dirty="0" smtClean="0"/>
              <a:t> and </a:t>
            </a:r>
            <a:r>
              <a:rPr lang="de-DE" dirty="0" err="1" smtClean="0"/>
              <a:t>industries</a:t>
            </a:r>
            <a:r>
              <a:rPr lang="de-DE" dirty="0" smtClean="0"/>
              <a:t>. </a:t>
            </a:r>
            <a:r>
              <a:rPr lang="de-DE" dirty="0" err="1" smtClean="0"/>
              <a:t>Hours</a:t>
            </a:r>
            <a:r>
              <a:rPr lang="de-DE" dirty="0" smtClean="0"/>
              <a:t> of </a:t>
            </a:r>
            <a:r>
              <a:rPr lang="de-DE" dirty="0" err="1" smtClean="0"/>
              <a:t>work</a:t>
            </a:r>
            <a:r>
              <a:rPr lang="de-DE" dirty="0" smtClean="0"/>
              <a:t> </a:t>
            </a:r>
            <a:r>
              <a:rPr lang="de-DE" dirty="0" err="1" smtClean="0"/>
              <a:t>vary</a:t>
            </a:r>
            <a:r>
              <a:rPr lang="de-DE" dirty="0" smtClean="0"/>
              <a:t> </a:t>
            </a:r>
            <a:r>
              <a:rPr lang="de-DE" dirty="0" err="1" smtClean="0"/>
              <a:t>greatly</a:t>
            </a:r>
            <a:r>
              <a:rPr lang="de-DE" dirty="0" smtClean="0"/>
              <a:t> </a:t>
            </a:r>
            <a:r>
              <a:rPr lang="de-DE" dirty="0" err="1" smtClean="0"/>
              <a:t>according</a:t>
            </a:r>
            <a:r>
              <a:rPr lang="de-DE" dirty="0" smtClean="0"/>
              <a:t> to </a:t>
            </a:r>
            <a:r>
              <a:rPr lang="de-DE" dirty="0" err="1" smtClean="0"/>
              <a:t>sex</a:t>
            </a:r>
            <a:r>
              <a:rPr lang="de-DE" dirty="0" smtClean="0"/>
              <a:t>. </a:t>
            </a:r>
            <a:r>
              <a:rPr lang="de-DE" dirty="0" err="1" smtClean="0"/>
              <a:t>This</a:t>
            </a:r>
            <a:r>
              <a:rPr lang="de-DE" dirty="0" smtClean="0"/>
              <a:t> </a:t>
            </a:r>
            <a:r>
              <a:rPr lang="de-DE" dirty="0" err="1" smtClean="0"/>
              <a:t>comes</a:t>
            </a:r>
            <a:r>
              <a:rPr lang="de-DE" dirty="0" smtClean="0"/>
              <a:t> </a:t>
            </a:r>
            <a:r>
              <a:rPr lang="de-DE" dirty="0" err="1" smtClean="0"/>
              <a:t>from</a:t>
            </a:r>
            <a:r>
              <a:rPr lang="de-DE" dirty="0" smtClean="0"/>
              <a:t> </a:t>
            </a:r>
            <a:r>
              <a:rPr lang="de-DE" dirty="0" err="1" smtClean="0"/>
              <a:t>the</a:t>
            </a:r>
            <a:r>
              <a:rPr lang="de-DE" dirty="0" smtClean="0"/>
              <a:t> </a:t>
            </a:r>
            <a:r>
              <a:rPr lang="de-DE" dirty="0" err="1" smtClean="0"/>
              <a:t>fact</a:t>
            </a:r>
            <a:r>
              <a:rPr lang="de-DE" dirty="0" smtClean="0"/>
              <a:t> </a:t>
            </a:r>
            <a:r>
              <a:rPr lang="de-DE" dirty="0" err="1" smtClean="0"/>
              <a:t>that</a:t>
            </a:r>
            <a:r>
              <a:rPr lang="de-DE" dirty="0" smtClean="0"/>
              <a:t> </a:t>
            </a:r>
            <a:r>
              <a:rPr lang="de-DE" dirty="0" err="1" smtClean="0"/>
              <a:t>women</a:t>
            </a:r>
            <a:r>
              <a:rPr lang="de-DE" dirty="0" smtClean="0"/>
              <a:t> </a:t>
            </a:r>
            <a:r>
              <a:rPr lang="de-DE" dirty="0" err="1" smtClean="0"/>
              <a:t>are</a:t>
            </a:r>
            <a:r>
              <a:rPr lang="de-DE" dirty="0" smtClean="0"/>
              <a:t> </a:t>
            </a:r>
            <a:r>
              <a:rPr lang="de-DE" dirty="0" err="1" smtClean="0"/>
              <a:t>forced</a:t>
            </a:r>
            <a:r>
              <a:rPr lang="de-DE" dirty="0" smtClean="0"/>
              <a:t> to </a:t>
            </a:r>
            <a:r>
              <a:rPr lang="de-DE" dirty="0" err="1" smtClean="0"/>
              <a:t>undertake</a:t>
            </a:r>
            <a:r>
              <a:rPr lang="de-DE" dirty="0" smtClean="0"/>
              <a:t> </a:t>
            </a:r>
            <a:r>
              <a:rPr lang="de-DE" dirty="0" err="1" smtClean="0"/>
              <a:t>the</a:t>
            </a:r>
            <a:r>
              <a:rPr lang="de-DE" dirty="0" smtClean="0"/>
              <a:t> </a:t>
            </a:r>
            <a:r>
              <a:rPr lang="de-DE" dirty="0" err="1" smtClean="0"/>
              <a:t>main</a:t>
            </a:r>
            <a:r>
              <a:rPr lang="de-DE" dirty="0" smtClean="0"/>
              <a:t> </a:t>
            </a:r>
            <a:r>
              <a:rPr lang="de-DE" dirty="0" err="1" smtClean="0"/>
              <a:t>burden</a:t>
            </a:r>
            <a:r>
              <a:rPr lang="de-DE" dirty="0" smtClean="0"/>
              <a:t> of </a:t>
            </a:r>
            <a:r>
              <a:rPr lang="de-DE" dirty="0" err="1" smtClean="0"/>
              <a:t>housework</a:t>
            </a:r>
            <a:r>
              <a:rPr lang="de-DE" dirty="0" smtClean="0"/>
              <a:t> and </a:t>
            </a:r>
            <a:r>
              <a:rPr lang="de-DE" dirty="0" err="1" smtClean="0"/>
              <a:t>domestic</a:t>
            </a:r>
            <a:r>
              <a:rPr lang="de-DE" dirty="0" smtClean="0"/>
              <a:t> </a:t>
            </a:r>
            <a:r>
              <a:rPr lang="de-DE" dirty="0" err="1" smtClean="0"/>
              <a:t>provision</a:t>
            </a:r>
            <a:r>
              <a:rPr lang="de-DE" dirty="0" smtClean="0"/>
              <a:t> and </a:t>
            </a:r>
            <a:r>
              <a:rPr lang="de-DE" dirty="0" err="1" smtClean="0"/>
              <a:t>therefore</a:t>
            </a:r>
            <a:r>
              <a:rPr lang="de-DE" dirty="0" smtClean="0"/>
              <a:t> (at least </a:t>
            </a:r>
            <a:r>
              <a:rPr lang="de-DE" dirty="0" err="1" smtClean="0"/>
              <a:t>temporarily</a:t>
            </a:r>
            <a:r>
              <a:rPr lang="de-DE" dirty="0" smtClean="0"/>
              <a:t>) </a:t>
            </a:r>
            <a:r>
              <a:rPr lang="de-DE" dirty="0" err="1" smtClean="0"/>
              <a:t>reduce</a:t>
            </a:r>
            <a:r>
              <a:rPr lang="de-DE" dirty="0" smtClean="0"/>
              <a:t> </a:t>
            </a:r>
            <a:r>
              <a:rPr lang="de-DE" dirty="0" err="1" smtClean="0"/>
              <a:t>their</a:t>
            </a:r>
            <a:r>
              <a:rPr lang="de-DE" dirty="0" smtClean="0"/>
              <a:t> </a:t>
            </a:r>
            <a:r>
              <a:rPr lang="de-DE" dirty="0" err="1" smtClean="0"/>
              <a:t>hours</a:t>
            </a:r>
            <a:r>
              <a:rPr lang="de-DE" dirty="0" smtClean="0"/>
              <a:t> of </a:t>
            </a:r>
            <a:r>
              <a:rPr lang="de-DE" dirty="0" err="1" smtClean="0"/>
              <a:t>work</a:t>
            </a:r>
            <a:r>
              <a:rPr lang="de-DE" dirty="0" smtClean="0"/>
              <a:t>. </a:t>
            </a:r>
            <a:r>
              <a:rPr lang="de-DE" dirty="0" err="1" smtClean="0"/>
              <a:t>While</a:t>
            </a:r>
            <a:r>
              <a:rPr lang="de-DE" dirty="0" smtClean="0"/>
              <a:t> </a:t>
            </a:r>
            <a:r>
              <a:rPr lang="de-DE" dirty="0" err="1" smtClean="0"/>
              <a:t>women</a:t>
            </a:r>
            <a:r>
              <a:rPr lang="de-DE" dirty="0" smtClean="0"/>
              <a:t> </a:t>
            </a:r>
            <a:r>
              <a:rPr lang="de-DE" dirty="0" err="1" smtClean="0"/>
              <a:t>more</a:t>
            </a:r>
            <a:r>
              <a:rPr lang="de-DE" dirty="0" smtClean="0"/>
              <a:t> </a:t>
            </a:r>
            <a:r>
              <a:rPr lang="de-DE" dirty="0" err="1" smtClean="0"/>
              <a:t>frequently</a:t>
            </a:r>
            <a:r>
              <a:rPr lang="de-DE" dirty="0" smtClean="0"/>
              <a:t> </a:t>
            </a:r>
            <a:r>
              <a:rPr lang="de-DE" dirty="0" err="1" smtClean="0"/>
              <a:t>take</a:t>
            </a:r>
            <a:r>
              <a:rPr lang="de-DE" dirty="0" smtClean="0"/>
              <a:t> </a:t>
            </a:r>
            <a:r>
              <a:rPr lang="de-DE" dirty="0" err="1" smtClean="0"/>
              <a:t>part-time</a:t>
            </a:r>
            <a:r>
              <a:rPr lang="de-DE" dirty="0" smtClean="0"/>
              <a:t> </a:t>
            </a:r>
            <a:r>
              <a:rPr lang="de-DE" dirty="0" err="1" smtClean="0"/>
              <a:t>or</a:t>
            </a:r>
            <a:r>
              <a:rPr lang="de-DE" dirty="0" smtClean="0"/>
              <a:t> </a:t>
            </a:r>
            <a:r>
              <a:rPr lang="de-DE" dirty="0" err="1" smtClean="0"/>
              <a:t>low-paid</a:t>
            </a:r>
            <a:r>
              <a:rPr lang="de-DE" dirty="0" smtClean="0"/>
              <a:t> </a:t>
            </a:r>
            <a:r>
              <a:rPr lang="de-DE" dirty="0" err="1" smtClean="0"/>
              <a:t>work</a:t>
            </a:r>
            <a:r>
              <a:rPr lang="de-DE" dirty="0" smtClean="0"/>
              <a:t>, </a:t>
            </a:r>
            <a:r>
              <a:rPr lang="de-DE" dirty="0" err="1" smtClean="0"/>
              <a:t>most</a:t>
            </a:r>
            <a:r>
              <a:rPr lang="de-DE" dirty="0" smtClean="0"/>
              <a:t> </a:t>
            </a:r>
            <a:r>
              <a:rPr lang="de-DE" dirty="0" err="1" smtClean="0"/>
              <a:t>men</a:t>
            </a:r>
            <a:r>
              <a:rPr lang="de-DE" dirty="0" smtClean="0"/>
              <a:t> </a:t>
            </a:r>
            <a:r>
              <a:rPr lang="de-DE" dirty="0" err="1" smtClean="0"/>
              <a:t>work</a:t>
            </a:r>
            <a:r>
              <a:rPr lang="de-DE" dirty="0" smtClean="0"/>
              <a:t> </a:t>
            </a:r>
            <a:r>
              <a:rPr lang="de-DE" dirty="0" err="1" smtClean="0"/>
              <a:t>full-time</a:t>
            </a:r>
            <a:r>
              <a:rPr lang="de-DE" dirty="0" smtClean="0"/>
              <a:t>. </a:t>
            </a:r>
            <a:r>
              <a:rPr lang="de-DE" dirty="0" err="1" smtClean="0"/>
              <a:t>Overtime</a:t>
            </a:r>
            <a:r>
              <a:rPr lang="de-DE" dirty="0" smtClean="0"/>
              <a:t> </a:t>
            </a:r>
            <a:r>
              <a:rPr lang="de-DE" dirty="0" err="1" smtClean="0"/>
              <a:t>is</a:t>
            </a:r>
            <a:r>
              <a:rPr lang="de-DE" dirty="0" smtClean="0"/>
              <a:t> also </a:t>
            </a:r>
            <a:r>
              <a:rPr lang="de-DE" dirty="0" err="1" smtClean="0"/>
              <a:t>disproportionately</a:t>
            </a:r>
            <a:r>
              <a:rPr lang="de-DE" dirty="0" smtClean="0"/>
              <a:t> </a:t>
            </a:r>
            <a:r>
              <a:rPr lang="de-DE" dirty="0" err="1" smtClean="0"/>
              <a:t>worked</a:t>
            </a:r>
            <a:r>
              <a:rPr lang="de-DE" dirty="0" smtClean="0"/>
              <a:t> </a:t>
            </a:r>
            <a:r>
              <a:rPr lang="de-DE" dirty="0" err="1" smtClean="0"/>
              <a:t>by</a:t>
            </a:r>
            <a:r>
              <a:rPr lang="de-DE" dirty="0" smtClean="0"/>
              <a:t> </a:t>
            </a:r>
            <a:r>
              <a:rPr lang="de-DE" dirty="0" err="1" smtClean="0"/>
              <a:t>men</a:t>
            </a:r>
            <a:r>
              <a:rPr lang="de-DE" dirty="0" smtClean="0"/>
              <a:t>. </a:t>
            </a:r>
            <a:r>
              <a:rPr lang="de-DE" dirty="0" err="1" smtClean="0"/>
              <a:t>There</a:t>
            </a:r>
            <a:r>
              <a:rPr lang="de-DE" dirty="0" smtClean="0"/>
              <a:t> </a:t>
            </a:r>
            <a:r>
              <a:rPr lang="de-DE" dirty="0" err="1" smtClean="0"/>
              <a:t>continues</a:t>
            </a:r>
            <a:r>
              <a:rPr lang="de-DE" dirty="0" smtClean="0"/>
              <a:t> to </a:t>
            </a:r>
            <a:r>
              <a:rPr lang="de-DE" dirty="0" err="1" smtClean="0"/>
              <a:t>be</a:t>
            </a:r>
            <a:r>
              <a:rPr lang="de-DE" dirty="0" smtClean="0"/>
              <a:t> a </a:t>
            </a:r>
            <a:r>
              <a:rPr lang="de-DE" dirty="0" err="1" smtClean="0"/>
              <a:t>significant</a:t>
            </a:r>
            <a:r>
              <a:rPr lang="de-DE" dirty="0" smtClean="0"/>
              <a:t> </a:t>
            </a:r>
            <a:r>
              <a:rPr lang="de-DE" dirty="0" err="1" smtClean="0"/>
              <a:t>income</a:t>
            </a:r>
            <a:r>
              <a:rPr lang="de-DE" dirty="0" smtClean="0"/>
              <a:t> </a:t>
            </a:r>
            <a:r>
              <a:rPr lang="de-DE" dirty="0" err="1" smtClean="0"/>
              <a:t>gap</a:t>
            </a:r>
            <a:r>
              <a:rPr lang="de-DE" dirty="0" smtClean="0"/>
              <a:t> </a:t>
            </a:r>
            <a:r>
              <a:rPr lang="de-DE" dirty="0" err="1" smtClean="0"/>
              <a:t>between</a:t>
            </a:r>
            <a:r>
              <a:rPr lang="de-DE" dirty="0" smtClean="0"/>
              <a:t> </a:t>
            </a:r>
            <a:r>
              <a:rPr lang="de-DE" dirty="0" err="1" smtClean="0"/>
              <a:t>men</a:t>
            </a:r>
            <a:r>
              <a:rPr lang="de-DE" dirty="0" smtClean="0"/>
              <a:t> and </a:t>
            </a:r>
            <a:r>
              <a:rPr lang="de-DE" dirty="0" err="1" smtClean="0"/>
              <a:t>women</a:t>
            </a:r>
            <a:r>
              <a:rPr lang="de-DE" dirty="0" smtClean="0"/>
              <a:t>, </a:t>
            </a:r>
            <a:r>
              <a:rPr lang="de-DE" dirty="0" err="1" smtClean="0"/>
              <a:t>which</a:t>
            </a:r>
            <a:r>
              <a:rPr lang="de-DE" dirty="0" smtClean="0"/>
              <a:t>, </a:t>
            </a:r>
            <a:r>
              <a:rPr lang="de-DE" dirty="0" err="1" smtClean="0"/>
              <a:t>combined</a:t>
            </a:r>
            <a:r>
              <a:rPr lang="de-DE" dirty="0" smtClean="0"/>
              <a:t> </a:t>
            </a:r>
            <a:r>
              <a:rPr lang="de-DE" dirty="0" err="1" smtClean="0"/>
              <a:t>with</a:t>
            </a:r>
            <a:r>
              <a:rPr lang="de-DE" dirty="0" smtClean="0"/>
              <a:t> </a:t>
            </a:r>
            <a:r>
              <a:rPr lang="de-DE" dirty="0" err="1" smtClean="0"/>
              <a:t>reduced</a:t>
            </a:r>
            <a:r>
              <a:rPr lang="de-DE" dirty="0" smtClean="0"/>
              <a:t> </a:t>
            </a:r>
            <a:r>
              <a:rPr lang="de-DE" dirty="0" err="1" smtClean="0"/>
              <a:t>hours</a:t>
            </a:r>
            <a:r>
              <a:rPr lang="de-DE" dirty="0" smtClean="0"/>
              <a:t> of </a:t>
            </a:r>
            <a:r>
              <a:rPr lang="de-DE" dirty="0" err="1" smtClean="0"/>
              <a:t>work</a:t>
            </a:r>
            <a:r>
              <a:rPr lang="de-DE" dirty="0" smtClean="0"/>
              <a:t>, </a:t>
            </a:r>
            <a:r>
              <a:rPr lang="de-DE" dirty="0" err="1" smtClean="0"/>
              <a:t>have</a:t>
            </a:r>
            <a:r>
              <a:rPr lang="de-DE" dirty="0" smtClean="0"/>
              <a:t> a negative </a:t>
            </a:r>
            <a:r>
              <a:rPr lang="de-DE" dirty="0" err="1" smtClean="0"/>
              <a:t>impact</a:t>
            </a:r>
            <a:r>
              <a:rPr lang="de-DE" dirty="0" smtClean="0"/>
              <a:t> </a:t>
            </a:r>
            <a:r>
              <a:rPr lang="de-DE" dirty="0" err="1" smtClean="0"/>
              <a:t>for</a:t>
            </a:r>
            <a:r>
              <a:rPr lang="de-DE" dirty="0" smtClean="0"/>
              <a:t> </a:t>
            </a:r>
            <a:r>
              <a:rPr lang="de-DE" dirty="0" err="1" smtClean="0"/>
              <a:t>women</a:t>
            </a:r>
            <a:r>
              <a:rPr lang="de-DE" dirty="0" smtClean="0"/>
              <a:t> </a:t>
            </a:r>
            <a:r>
              <a:rPr lang="de-DE" dirty="0" err="1" smtClean="0"/>
              <a:t>by</a:t>
            </a:r>
            <a:r>
              <a:rPr lang="de-DE" dirty="0" smtClean="0"/>
              <a:t> </a:t>
            </a:r>
            <a:r>
              <a:rPr lang="de-DE" dirty="0" err="1" smtClean="0"/>
              <a:t>virtue</a:t>
            </a:r>
            <a:r>
              <a:rPr lang="de-DE" dirty="0" smtClean="0"/>
              <a:t> of </a:t>
            </a:r>
            <a:r>
              <a:rPr lang="de-DE" dirty="0" err="1" smtClean="0"/>
              <a:t>correspondingly</a:t>
            </a:r>
            <a:r>
              <a:rPr lang="de-DE" dirty="0" smtClean="0"/>
              <a:t> </a:t>
            </a:r>
            <a:r>
              <a:rPr lang="de-DE" dirty="0" err="1" smtClean="0"/>
              <a:t>lower</a:t>
            </a:r>
            <a:r>
              <a:rPr lang="de-DE" dirty="0" smtClean="0"/>
              <a:t> </a:t>
            </a:r>
            <a:r>
              <a:rPr lang="de-DE" dirty="0" err="1" smtClean="0"/>
              <a:t>social</a:t>
            </a:r>
            <a:r>
              <a:rPr lang="de-DE" dirty="0" smtClean="0"/>
              <a:t> </a:t>
            </a:r>
            <a:r>
              <a:rPr lang="de-DE" dirty="0" err="1" smtClean="0"/>
              <a:t>security</a:t>
            </a:r>
            <a:r>
              <a:rPr lang="de-DE" dirty="0" smtClean="0"/>
              <a:t> </a:t>
            </a:r>
            <a:r>
              <a:rPr lang="de-DE" dirty="0" err="1" smtClean="0"/>
              <a:t>benefits</a:t>
            </a:r>
            <a:r>
              <a:rPr lang="de-DE" dirty="0" smtClean="0"/>
              <a:t> in </a:t>
            </a:r>
            <a:r>
              <a:rPr lang="de-DE" dirty="0" err="1" smtClean="0"/>
              <a:t>old</a:t>
            </a:r>
            <a:r>
              <a:rPr lang="de-DE" dirty="0" smtClean="0"/>
              <a:t> age </a:t>
            </a:r>
            <a:r>
              <a:rPr lang="de-DE" dirty="0" err="1" smtClean="0"/>
              <a:t>or</a:t>
            </a:r>
            <a:r>
              <a:rPr lang="de-DE" dirty="0" smtClean="0"/>
              <a:t> </a:t>
            </a:r>
            <a:r>
              <a:rPr lang="de-DE" dirty="0" err="1" smtClean="0"/>
              <a:t>if</a:t>
            </a:r>
            <a:r>
              <a:rPr lang="de-DE" dirty="0" smtClean="0"/>
              <a:t> </a:t>
            </a:r>
            <a:r>
              <a:rPr lang="de-DE" dirty="0" err="1" smtClean="0"/>
              <a:t>they</a:t>
            </a:r>
            <a:r>
              <a:rPr lang="de-DE" dirty="0" smtClean="0"/>
              <a:t> </a:t>
            </a:r>
            <a:r>
              <a:rPr lang="de-DE" dirty="0" err="1" smtClean="0"/>
              <a:t>are</a:t>
            </a:r>
            <a:r>
              <a:rPr lang="de-DE" dirty="0" smtClean="0"/>
              <a:t> </a:t>
            </a:r>
            <a:r>
              <a:rPr lang="de-DE" dirty="0" err="1" smtClean="0"/>
              <a:t>unemployed</a:t>
            </a:r>
            <a:r>
              <a:rPr lang="de-DE" dirty="0" smtClean="0"/>
              <a:t> </a:t>
            </a:r>
            <a:r>
              <a:rPr lang="de-DE" dirty="0" err="1" smtClean="0"/>
              <a:t>by</a:t>
            </a:r>
            <a:r>
              <a:rPr lang="de-DE" dirty="0" smtClean="0"/>
              <a:t> </a:t>
            </a:r>
            <a:r>
              <a:rPr lang="de-DE" dirty="0" err="1" smtClean="0"/>
              <a:t>virtue</a:t>
            </a:r>
            <a:r>
              <a:rPr lang="de-DE" dirty="0" smtClean="0"/>
              <a:t> of </a:t>
            </a:r>
            <a:r>
              <a:rPr lang="de-DE" dirty="0" err="1" smtClean="0"/>
              <a:t>receiving</a:t>
            </a:r>
            <a:r>
              <a:rPr lang="de-DE" dirty="0" smtClean="0"/>
              <a:t> </a:t>
            </a:r>
            <a:r>
              <a:rPr lang="de-DE" dirty="0" err="1" smtClean="0"/>
              <a:t>less</a:t>
            </a:r>
            <a:r>
              <a:rPr lang="de-DE" dirty="0" smtClean="0"/>
              <a:t> </a:t>
            </a:r>
            <a:r>
              <a:rPr lang="de-DE" dirty="0" err="1" smtClean="0"/>
              <a:t>unemployment</a:t>
            </a:r>
            <a:r>
              <a:rPr lang="de-DE" dirty="0" smtClean="0"/>
              <a:t> </a:t>
            </a:r>
            <a:r>
              <a:rPr lang="de-DE" dirty="0" err="1" smtClean="0"/>
              <a:t>benefit</a:t>
            </a:r>
            <a:r>
              <a:rPr lang="de-DE" dirty="0" smtClean="0"/>
              <a:t>. </a:t>
            </a:r>
            <a:r>
              <a:rPr lang="de-DE" dirty="0" err="1" smtClean="0"/>
              <a:t>This</a:t>
            </a:r>
            <a:r>
              <a:rPr lang="de-DE" dirty="0" smtClean="0"/>
              <a:t> </a:t>
            </a:r>
            <a:r>
              <a:rPr lang="de-DE" dirty="0" err="1" smtClean="0"/>
              <a:t>income</a:t>
            </a:r>
            <a:r>
              <a:rPr lang="de-DE" dirty="0" smtClean="0"/>
              <a:t> </a:t>
            </a:r>
            <a:r>
              <a:rPr lang="de-DE" dirty="0" err="1" smtClean="0"/>
              <a:t>gap</a:t>
            </a:r>
            <a:r>
              <a:rPr lang="de-DE" dirty="0" smtClean="0"/>
              <a:t>, </a:t>
            </a:r>
            <a:r>
              <a:rPr lang="de-DE" dirty="0" err="1" smtClean="0"/>
              <a:t>it</a:t>
            </a:r>
            <a:r>
              <a:rPr lang="de-DE" dirty="0" smtClean="0"/>
              <a:t> </a:t>
            </a:r>
            <a:r>
              <a:rPr lang="de-DE" dirty="0" err="1" smtClean="0"/>
              <a:t>must</a:t>
            </a:r>
            <a:r>
              <a:rPr lang="de-DE" dirty="0" smtClean="0"/>
              <a:t> </a:t>
            </a:r>
            <a:r>
              <a:rPr lang="de-DE" dirty="0" err="1" smtClean="0"/>
              <a:t>be</a:t>
            </a:r>
            <a:r>
              <a:rPr lang="de-DE" dirty="0" smtClean="0"/>
              <a:t> </a:t>
            </a:r>
            <a:r>
              <a:rPr lang="de-DE" dirty="0" err="1" smtClean="0"/>
              <a:t>said</a:t>
            </a:r>
            <a:r>
              <a:rPr lang="de-DE" dirty="0" smtClean="0"/>
              <a:t>, </a:t>
            </a:r>
            <a:r>
              <a:rPr lang="de-DE" dirty="0" err="1" smtClean="0"/>
              <a:t>it</a:t>
            </a:r>
            <a:r>
              <a:rPr lang="de-DE" dirty="0" smtClean="0"/>
              <a:t> far </a:t>
            </a:r>
            <a:r>
              <a:rPr lang="de-DE" dirty="0" err="1" smtClean="0"/>
              <a:t>more</a:t>
            </a:r>
            <a:r>
              <a:rPr lang="de-DE" dirty="0" smtClean="0"/>
              <a:t> </a:t>
            </a:r>
            <a:r>
              <a:rPr lang="de-DE" dirty="0" err="1" smtClean="0"/>
              <a:t>pronounced</a:t>
            </a:r>
            <a:r>
              <a:rPr lang="de-DE" dirty="0" smtClean="0"/>
              <a:t> in </a:t>
            </a:r>
            <a:r>
              <a:rPr lang="de-DE" dirty="0" err="1" smtClean="0"/>
              <a:t>the</a:t>
            </a:r>
            <a:r>
              <a:rPr lang="de-DE" dirty="0" smtClean="0"/>
              <a:t> private </a:t>
            </a:r>
            <a:r>
              <a:rPr lang="de-DE" dirty="0" err="1" smtClean="0"/>
              <a:t>sector</a:t>
            </a:r>
            <a:r>
              <a:rPr lang="de-DE" dirty="0" smtClean="0"/>
              <a:t> </a:t>
            </a:r>
            <a:r>
              <a:rPr lang="de-DE" dirty="0" err="1" smtClean="0"/>
              <a:t>than</a:t>
            </a:r>
            <a:r>
              <a:rPr lang="de-DE" dirty="0" smtClean="0"/>
              <a:t> in </a:t>
            </a:r>
            <a:r>
              <a:rPr lang="de-DE" dirty="0" err="1" smtClean="0"/>
              <a:t>the</a:t>
            </a:r>
            <a:r>
              <a:rPr lang="de-DE" dirty="0" smtClean="0"/>
              <a:t> civil </a:t>
            </a:r>
            <a:r>
              <a:rPr lang="de-DE" dirty="0" err="1" smtClean="0"/>
              <a:t>service</a:t>
            </a:r>
            <a:r>
              <a:rPr lang="de-DE" dirty="0" smtClean="0"/>
              <a:t>. </a:t>
            </a:r>
            <a:r>
              <a:rPr lang="de-DE" dirty="0" err="1" smtClean="0"/>
              <a:t>There</a:t>
            </a:r>
            <a:r>
              <a:rPr lang="de-DE" dirty="0" smtClean="0"/>
              <a:t> </a:t>
            </a:r>
            <a:r>
              <a:rPr lang="de-DE" dirty="0" err="1" smtClean="0"/>
              <a:t>are</a:t>
            </a:r>
            <a:r>
              <a:rPr lang="de-DE" dirty="0" smtClean="0"/>
              <a:t> </a:t>
            </a:r>
            <a:r>
              <a:rPr lang="de-DE" dirty="0" err="1" smtClean="0"/>
              <a:t>significantly</a:t>
            </a:r>
            <a:r>
              <a:rPr lang="de-DE" dirty="0" smtClean="0"/>
              <a:t> </a:t>
            </a:r>
            <a:r>
              <a:rPr lang="de-DE" dirty="0" err="1" smtClean="0"/>
              <a:t>fewer</a:t>
            </a:r>
            <a:r>
              <a:rPr lang="de-DE" dirty="0" smtClean="0"/>
              <a:t> </a:t>
            </a:r>
            <a:r>
              <a:rPr lang="de-DE" dirty="0" err="1" smtClean="0"/>
              <a:t>women</a:t>
            </a:r>
            <a:r>
              <a:rPr lang="de-DE" dirty="0" smtClean="0"/>
              <a:t> in </a:t>
            </a:r>
            <a:r>
              <a:rPr lang="de-DE" dirty="0" err="1" smtClean="0"/>
              <a:t>the</a:t>
            </a:r>
            <a:r>
              <a:rPr lang="de-DE" dirty="0" smtClean="0"/>
              <a:t> </a:t>
            </a:r>
            <a:r>
              <a:rPr lang="de-DE" dirty="0" err="1" smtClean="0"/>
              <a:t>higher</a:t>
            </a:r>
            <a:r>
              <a:rPr lang="de-DE" dirty="0" smtClean="0"/>
              <a:t> </a:t>
            </a:r>
            <a:r>
              <a:rPr lang="de-DE" dirty="0" err="1" smtClean="0"/>
              <a:t>echelons</a:t>
            </a:r>
            <a:r>
              <a:rPr lang="de-DE" dirty="0" smtClean="0"/>
              <a:t> of </a:t>
            </a:r>
            <a:r>
              <a:rPr lang="de-DE" dirty="0" err="1" smtClean="0"/>
              <a:t>politics</a:t>
            </a:r>
            <a:r>
              <a:rPr lang="de-DE" dirty="0" smtClean="0"/>
              <a:t>, </a:t>
            </a:r>
            <a:r>
              <a:rPr lang="de-DE" dirty="0" err="1" smtClean="0"/>
              <a:t>administration</a:t>
            </a:r>
            <a:r>
              <a:rPr lang="de-DE" dirty="0" smtClean="0"/>
              <a:t>, </a:t>
            </a:r>
            <a:r>
              <a:rPr lang="de-DE" dirty="0" err="1" smtClean="0"/>
              <a:t>industry</a:t>
            </a:r>
            <a:r>
              <a:rPr lang="de-DE" dirty="0" smtClean="0"/>
              <a:t> and </a:t>
            </a:r>
            <a:r>
              <a:rPr lang="de-DE" dirty="0" err="1" smtClean="0"/>
              <a:t>science</a:t>
            </a:r>
            <a:r>
              <a:rPr lang="de-DE" dirty="0" smtClean="0"/>
              <a:t>. </a:t>
            </a:r>
            <a:r>
              <a:rPr lang="de-DE" dirty="0" err="1" smtClean="0"/>
              <a:t>This</a:t>
            </a:r>
            <a:r>
              <a:rPr lang="de-DE" dirty="0" smtClean="0"/>
              <a:t> </a:t>
            </a:r>
            <a:r>
              <a:rPr lang="de-DE" dirty="0" err="1" smtClean="0"/>
              <a:t>phenomenon</a:t>
            </a:r>
            <a:r>
              <a:rPr lang="de-DE" dirty="0" smtClean="0"/>
              <a:t> </a:t>
            </a:r>
            <a:r>
              <a:rPr lang="de-DE" dirty="0" err="1" smtClean="0"/>
              <a:t>is</a:t>
            </a:r>
            <a:r>
              <a:rPr lang="de-DE" dirty="0" smtClean="0"/>
              <a:t> </a:t>
            </a:r>
            <a:r>
              <a:rPr lang="de-DE" dirty="0" err="1" smtClean="0"/>
              <a:t>known</a:t>
            </a:r>
            <a:r>
              <a:rPr lang="de-DE" dirty="0" smtClean="0"/>
              <a:t> as </a:t>
            </a:r>
            <a:r>
              <a:rPr lang="de-DE" dirty="0" err="1" smtClean="0"/>
              <a:t>the</a:t>
            </a:r>
            <a:r>
              <a:rPr lang="de-DE" dirty="0" smtClean="0"/>
              <a:t> “</a:t>
            </a:r>
            <a:r>
              <a:rPr lang="de-DE" dirty="0" err="1" smtClean="0"/>
              <a:t>glass</a:t>
            </a:r>
            <a:r>
              <a:rPr lang="de-DE" dirty="0" smtClean="0"/>
              <a:t> </a:t>
            </a:r>
            <a:r>
              <a:rPr lang="de-DE" dirty="0" err="1" smtClean="0"/>
              <a:t>ceiling</a:t>
            </a:r>
            <a:r>
              <a:rPr lang="de-DE" dirty="0" smtClean="0"/>
              <a:t>” </a:t>
            </a:r>
            <a:r>
              <a:rPr lang="de-DE" dirty="0" err="1" smtClean="0"/>
              <a:t>since</a:t>
            </a:r>
            <a:r>
              <a:rPr lang="de-DE" dirty="0" smtClean="0"/>
              <a:t> </a:t>
            </a:r>
            <a:r>
              <a:rPr lang="de-DE" dirty="0" err="1" smtClean="0"/>
              <a:t>women</a:t>
            </a:r>
            <a:r>
              <a:rPr lang="de-DE" dirty="0" smtClean="0"/>
              <a:t> </a:t>
            </a:r>
            <a:r>
              <a:rPr lang="de-DE" dirty="0" err="1" smtClean="0"/>
              <a:t>are</a:t>
            </a:r>
            <a:r>
              <a:rPr lang="de-DE" dirty="0" smtClean="0"/>
              <a:t> </a:t>
            </a:r>
            <a:r>
              <a:rPr lang="de-DE" dirty="0" err="1" smtClean="0"/>
              <a:t>only</a:t>
            </a:r>
            <a:r>
              <a:rPr lang="de-DE" dirty="0" smtClean="0"/>
              <a:t> </a:t>
            </a:r>
            <a:r>
              <a:rPr lang="de-DE" dirty="0" err="1" smtClean="0"/>
              <a:t>represented</a:t>
            </a:r>
            <a:r>
              <a:rPr lang="de-DE" dirty="0" smtClean="0"/>
              <a:t> up to a </a:t>
            </a:r>
            <a:r>
              <a:rPr lang="de-DE" dirty="0" err="1" smtClean="0"/>
              <a:t>certain</a:t>
            </a:r>
            <a:r>
              <a:rPr lang="de-DE" dirty="0" smtClean="0"/>
              <a:t> </a:t>
            </a:r>
            <a:r>
              <a:rPr lang="de-DE" dirty="0" err="1" smtClean="0"/>
              <a:t>level</a:t>
            </a:r>
            <a:r>
              <a:rPr lang="de-DE" dirty="0" smtClean="0"/>
              <a:t> in </a:t>
            </a:r>
            <a:r>
              <a:rPr lang="de-DE" dirty="0" err="1" smtClean="0"/>
              <a:t>the</a:t>
            </a:r>
            <a:r>
              <a:rPr lang="de-DE" dirty="0" smtClean="0"/>
              <a:t> </a:t>
            </a:r>
            <a:r>
              <a:rPr lang="de-DE" dirty="0" err="1" smtClean="0"/>
              <a:t>hierarchy</a:t>
            </a:r>
            <a:r>
              <a:rPr lang="de-DE" dirty="0" smtClean="0"/>
              <a:t>. </a:t>
            </a:r>
            <a:r>
              <a:rPr lang="de-DE" dirty="0" err="1" smtClean="0"/>
              <a:t>This</a:t>
            </a:r>
            <a:r>
              <a:rPr lang="de-DE" dirty="0" smtClean="0"/>
              <a:t> </a:t>
            </a:r>
            <a:r>
              <a:rPr lang="de-DE" dirty="0" err="1" smtClean="0"/>
              <a:t>situation</a:t>
            </a:r>
            <a:r>
              <a:rPr lang="de-DE" dirty="0" smtClean="0"/>
              <a:t> </a:t>
            </a:r>
            <a:r>
              <a:rPr lang="de-DE" dirty="0" err="1" smtClean="0"/>
              <a:t>is</a:t>
            </a:r>
            <a:r>
              <a:rPr lang="de-DE" dirty="0" smtClean="0"/>
              <a:t> a </a:t>
            </a:r>
            <a:r>
              <a:rPr lang="de-DE" dirty="0" err="1" smtClean="0"/>
              <a:t>clear</a:t>
            </a:r>
            <a:r>
              <a:rPr lang="de-DE" dirty="0" smtClean="0"/>
              <a:t> </a:t>
            </a:r>
            <a:r>
              <a:rPr lang="de-DE" dirty="0" err="1" smtClean="0"/>
              <a:t>expression</a:t>
            </a:r>
            <a:r>
              <a:rPr lang="de-DE" dirty="0" smtClean="0"/>
              <a:t> of </a:t>
            </a:r>
            <a:r>
              <a:rPr lang="de-DE" dirty="0" err="1" smtClean="0"/>
              <a:t>existing</a:t>
            </a:r>
            <a:r>
              <a:rPr lang="de-DE" dirty="0" smtClean="0"/>
              <a:t> </a:t>
            </a:r>
            <a:r>
              <a:rPr lang="de-DE" dirty="0" err="1" smtClean="0"/>
              <a:t>inequalities</a:t>
            </a:r>
            <a:r>
              <a:rPr lang="de-DE" dirty="0" smtClean="0"/>
              <a:t> in </a:t>
            </a:r>
            <a:r>
              <a:rPr lang="de-DE" dirty="0" err="1" smtClean="0"/>
              <a:t>working</a:t>
            </a:r>
            <a:r>
              <a:rPr lang="de-DE" dirty="0" smtClean="0"/>
              <a:t> life. </a:t>
            </a:r>
            <a:r>
              <a:rPr lang="de-DE" dirty="0" err="1" smtClean="0"/>
              <a:t>Women</a:t>
            </a:r>
            <a:r>
              <a:rPr lang="de-DE" dirty="0" smtClean="0"/>
              <a:t> and </a:t>
            </a:r>
            <a:r>
              <a:rPr lang="de-DE" dirty="0" err="1" smtClean="0"/>
              <a:t>men</a:t>
            </a:r>
            <a:r>
              <a:rPr lang="de-DE" dirty="0" smtClean="0"/>
              <a:t> </a:t>
            </a:r>
            <a:r>
              <a:rPr lang="de-DE" dirty="0" err="1" smtClean="0"/>
              <a:t>are</a:t>
            </a:r>
            <a:r>
              <a:rPr lang="de-DE" dirty="0" smtClean="0"/>
              <a:t> </a:t>
            </a:r>
            <a:r>
              <a:rPr lang="de-DE" dirty="0" err="1" smtClean="0"/>
              <a:t>differently</a:t>
            </a:r>
            <a:r>
              <a:rPr lang="de-DE" dirty="0" smtClean="0"/>
              <a:t> </a:t>
            </a:r>
            <a:r>
              <a:rPr lang="de-DE" dirty="0" err="1" smtClean="0"/>
              <a:t>affected</a:t>
            </a:r>
            <a:r>
              <a:rPr lang="de-DE" dirty="0" smtClean="0"/>
              <a:t> </a:t>
            </a:r>
            <a:r>
              <a:rPr lang="de-DE" dirty="0" err="1" smtClean="0"/>
              <a:t>by</a:t>
            </a:r>
            <a:r>
              <a:rPr lang="de-DE" dirty="0" smtClean="0"/>
              <a:t> </a:t>
            </a:r>
            <a:r>
              <a:rPr lang="de-DE" dirty="0" err="1" smtClean="0"/>
              <a:t>regulation</a:t>
            </a:r>
            <a:r>
              <a:rPr lang="de-DE" dirty="0" smtClean="0"/>
              <a:t> of </a:t>
            </a:r>
            <a:r>
              <a:rPr lang="de-DE" dirty="0" err="1" smtClean="0"/>
              <a:t>employment</a:t>
            </a:r>
            <a:r>
              <a:rPr lang="de-DE" dirty="0" smtClean="0"/>
              <a:t> </a:t>
            </a:r>
            <a:r>
              <a:rPr lang="de-DE" dirty="0" err="1" smtClean="0"/>
              <a:t>by</a:t>
            </a:r>
            <a:r>
              <a:rPr lang="de-DE" dirty="0" smtClean="0"/>
              <a:t> </a:t>
            </a:r>
            <a:r>
              <a:rPr lang="de-DE" dirty="0" err="1" smtClean="0"/>
              <a:t>active</a:t>
            </a:r>
            <a:r>
              <a:rPr lang="de-DE" dirty="0" smtClean="0"/>
              <a:t> </a:t>
            </a:r>
            <a:r>
              <a:rPr lang="de-DE" dirty="0" err="1" smtClean="0"/>
              <a:t>employment</a:t>
            </a:r>
            <a:r>
              <a:rPr lang="de-DE" dirty="0" smtClean="0"/>
              <a:t> </a:t>
            </a:r>
            <a:r>
              <a:rPr lang="de-DE" dirty="0" err="1" smtClean="0"/>
              <a:t>market</a:t>
            </a:r>
            <a:r>
              <a:rPr lang="de-DE" dirty="0" smtClean="0"/>
              <a:t> </a:t>
            </a:r>
            <a:r>
              <a:rPr lang="de-DE" dirty="0" err="1" smtClean="0"/>
              <a:t>policies</a:t>
            </a:r>
            <a:r>
              <a:rPr lang="de-DE" dirty="0" smtClean="0"/>
              <a:t>. A de facto </a:t>
            </a:r>
            <a:r>
              <a:rPr lang="de-DE" dirty="0" err="1" smtClean="0"/>
              <a:t>inequality</a:t>
            </a:r>
            <a:r>
              <a:rPr lang="de-DE" dirty="0" smtClean="0"/>
              <a:t> </a:t>
            </a:r>
            <a:r>
              <a:rPr lang="de-DE" dirty="0" err="1" smtClean="0"/>
              <a:t>between</a:t>
            </a:r>
            <a:r>
              <a:rPr lang="de-DE" dirty="0" smtClean="0"/>
              <a:t> </a:t>
            </a:r>
            <a:r>
              <a:rPr lang="de-DE" dirty="0" err="1" smtClean="0"/>
              <a:t>women</a:t>
            </a:r>
            <a:r>
              <a:rPr lang="de-DE" dirty="0" smtClean="0"/>
              <a:t> and </a:t>
            </a:r>
            <a:r>
              <a:rPr lang="de-DE" dirty="0" err="1" smtClean="0"/>
              <a:t>men</a:t>
            </a:r>
            <a:r>
              <a:rPr lang="de-DE" dirty="0" smtClean="0"/>
              <a:t> </a:t>
            </a:r>
            <a:r>
              <a:rPr lang="de-DE" dirty="0" err="1" smtClean="0"/>
              <a:t>can</a:t>
            </a:r>
            <a:r>
              <a:rPr lang="de-DE" dirty="0" smtClean="0"/>
              <a:t> </a:t>
            </a:r>
            <a:r>
              <a:rPr lang="de-DE" dirty="0" err="1" smtClean="0"/>
              <a:t>lurk</a:t>
            </a:r>
            <a:r>
              <a:rPr lang="de-DE" dirty="0" smtClean="0"/>
              <a:t> </a:t>
            </a:r>
            <a:r>
              <a:rPr lang="de-DE" dirty="0" err="1" smtClean="0"/>
              <a:t>behind</a:t>
            </a:r>
            <a:r>
              <a:rPr lang="de-DE" dirty="0" smtClean="0"/>
              <a:t> </a:t>
            </a:r>
            <a:r>
              <a:rPr lang="de-DE" dirty="0" err="1" smtClean="0"/>
              <a:t>apparently</a:t>
            </a:r>
            <a:r>
              <a:rPr lang="de-DE" dirty="0" smtClean="0"/>
              <a:t> </a:t>
            </a:r>
            <a:r>
              <a:rPr lang="de-DE" dirty="0" err="1" smtClean="0"/>
              <a:t>gender</a:t>
            </a:r>
            <a:r>
              <a:rPr lang="de-DE" dirty="0" smtClean="0"/>
              <a:t> neutral </a:t>
            </a:r>
            <a:r>
              <a:rPr lang="de-DE" dirty="0" err="1" smtClean="0"/>
              <a:t>rules</a:t>
            </a:r>
            <a:r>
              <a:rPr lang="de-DE" dirty="0" smtClean="0"/>
              <a:t>. </a:t>
            </a:r>
            <a:r>
              <a:rPr lang="de-DE" dirty="0" err="1" smtClean="0"/>
              <a:t>Typical</a:t>
            </a:r>
            <a:r>
              <a:rPr lang="de-DE" dirty="0" smtClean="0"/>
              <a:t> </a:t>
            </a:r>
            <a:r>
              <a:rPr lang="de-DE" dirty="0" err="1" smtClean="0"/>
              <a:t>examples</a:t>
            </a:r>
            <a:r>
              <a:rPr lang="de-DE" dirty="0" smtClean="0"/>
              <a:t> in </a:t>
            </a:r>
            <a:r>
              <a:rPr lang="de-DE" dirty="0" err="1" smtClean="0"/>
              <a:t>this</a:t>
            </a:r>
            <a:r>
              <a:rPr lang="de-DE" dirty="0" smtClean="0"/>
              <a:t> </a:t>
            </a:r>
            <a:r>
              <a:rPr lang="de-DE" dirty="0" err="1" smtClean="0"/>
              <a:t>connection</a:t>
            </a:r>
            <a:r>
              <a:rPr lang="de-DE" dirty="0" smtClean="0"/>
              <a:t> </a:t>
            </a:r>
            <a:r>
              <a:rPr lang="de-DE" dirty="0" err="1" smtClean="0"/>
              <a:t>include</a:t>
            </a:r>
            <a:r>
              <a:rPr lang="de-DE" dirty="0" smtClean="0"/>
              <a:t> different </a:t>
            </a:r>
            <a:r>
              <a:rPr lang="de-DE" dirty="0" err="1" smtClean="0"/>
              <a:t>target</a:t>
            </a:r>
            <a:r>
              <a:rPr lang="de-DE" dirty="0" smtClean="0"/>
              <a:t> </a:t>
            </a:r>
            <a:r>
              <a:rPr lang="de-DE" dirty="0" err="1" smtClean="0"/>
              <a:t>marks</a:t>
            </a:r>
            <a:r>
              <a:rPr lang="de-DE" dirty="0" smtClean="0"/>
              <a:t> in </a:t>
            </a:r>
            <a:r>
              <a:rPr lang="de-DE" dirty="0" err="1" smtClean="0"/>
              <a:t>quotas</a:t>
            </a:r>
            <a:r>
              <a:rPr lang="de-DE" dirty="0" smtClean="0"/>
              <a:t> </a:t>
            </a:r>
            <a:r>
              <a:rPr lang="de-DE" dirty="0" err="1" smtClean="0"/>
              <a:t>for</a:t>
            </a:r>
            <a:r>
              <a:rPr lang="de-DE" dirty="0" smtClean="0"/>
              <a:t> job </a:t>
            </a:r>
            <a:r>
              <a:rPr lang="de-DE" dirty="0" err="1" smtClean="0"/>
              <a:t>placements</a:t>
            </a:r>
            <a:r>
              <a:rPr lang="de-DE" dirty="0" smtClean="0"/>
              <a:t> and </a:t>
            </a:r>
            <a:r>
              <a:rPr lang="de-DE" dirty="0" err="1" smtClean="0"/>
              <a:t>appointments</a:t>
            </a:r>
            <a:r>
              <a:rPr lang="de-DE" dirty="0" smtClean="0"/>
              <a:t> </a:t>
            </a:r>
            <a:r>
              <a:rPr lang="de-DE" dirty="0" err="1" smtClean="0"/>
              <a:t>or</a:t>
            </a:r>
            <a:r>
              <a:rPr lang="de-DE" dirty="0" smtClean="0"/>
              <a:t> in </a:t>
            </a:r>
            <a:r>
              <a:rPr lang="de-DE" dirty="0" err="1" smtClean="0"/>
              <a:t>differentiating</a:t>
            </a:r>
            <a:r>
              <a:rPr lang="de-DE" dirty="0" smtClean="0"/>
              <a:t> </a:t>
            </a:r>
            <a:r>
              <a:rPr lang="de-DE" dirty="0" err="1" smtClean="0"/>
              <a:t>by</a:t>
            </a:r>
            <a:r>
              <a:rPr lang="de-DE" dirty="0" smtClean="0"/>
              <a:t> </a:t>
            </a:r>
            <a:r>
              <a:rPr lang="de-DE" dirty="0" err="1" smtClean="0"/>
              <a:t>gender</a:t>
            </a:r>
            <a:r>
              <a:rPr lang="de-DE" dirty="0" smtClean="0"/>
              <a:t> in </a:t>
            </a:r>
            <a:r>
              <a:rPr lang="de-DE" dirty="0" err="1" smtClean="0"/>
              <a:t>the</a:t>
            </a:r>
            <a:r>
              <a:rPr lang="de-DE" dirty="0" smtClean="0"/>
              <a:t> </a:t>
            </a:r>
            <a:r>
              <a:rPr lang="de-DE" dirty="0" err="1" smtClean="0"/>
              <a:t>assigning</a:t>
            </a:r>
            <a:r>
              <a:rPr lang="de-DE" dirty="0" smtClean="0"/>
              <a:t> of </a:t>
            </a:r>
            <a:r>
              <a:rPr lang="de-DE" dirty="0" err="1" smtClean="0"/>
              <a:t>duties</a:t>
            </a:r>
            <a:r>
              <a:rPr lang="de-DE" dirty="0" smtClean="0"/>
              <a:t>. </a:t>
            </a:r>
            <a:r>
              <a:rPr lang="de-DE" dirty="0" err="1" smtClean="0"/>
              <a:t>Some</a:t>
            </a:r>
            <a:r>
              <a:rPr lang="de-DE" dirty="0" smtClean="0"/>
              <a:t> </a:t>
            </a:r>
            <a:r>
              <a:rPr lang="de-DE" dirty="0" err="1" smtClean="0"/>
              <a:t>tools</a:t>
            </a:r>
            <a:r>
              <a:rPr lang="de-DE" dirty="0" smtClean="0"/>
              <a:t>, </a:t>
            </a:r>
            <a:r>
              <a:rPr lang="de-DE" dirty="0" err="1" smtClean="0"/>
              <a:t>e.g</a:t>
            </a:r>
            <a:r>
              <a:rPr lang="de-DE" dirty="0" smtClean="0"/>
              <a:t>. </a:t>
            </a:r>
            <a:r>
              <a:rPr lang="de-DE" dirty="0" err="1" smtClean="0"/>
              <a:t>the</a:t>
            </a:r>
            <a:r>
              <a:rPr lang="de-DE" dirty="0" smtClean="0"/>
              <a:t> </a:t>
            </a:r>
            <a:r>
              <a:rPr lang="de-DE" dirty="0" err="1" smtClean="0"/>
              <a:t>promotion</a:t>
            </a:r>
            <a:r>
              <a:rPr lang="de-DE" dirty="0" smtClean="0"/>
              <a:t> on </a:t>
            </a:r>
            <a:r>
              <a:rPr lang="de-DE" dirty="0" err="1" smtClean="0"/>
              <a:t>mini-jobs</a:t>
            </a:r>
            <a:r>
              <a:rPr lang="de-DE" dirty="0" smtClean="0"/>
              <a:t>, </a:t>
            </a:r>
            <a:r>
              <a:rPr lang="de-DE" dirty="0" err="1" smtClean="0"/>
              <a:t>seem</a:t>
            </a:r>
            <a:r>
              <a:rPr lang="de-DE" dirty="0" smtClean="0"/>
              <a:t> </a:t>
            </a:r>
            <a:r>
              <a:rPr lang="de-DE" dirty="0" err="1" smtClean="0"/>
              <a:t>moreover</a:t>
            </a:r>
            <a:r>
              <a:rPr lang="de-DE" dirty="0" smtClean="0"/>
              <a:t> to </a:t>
            </a:r>
            <a:r>
              <a:rPr lang="de-DE" dirty="0" err="1" smtClean="0"/>
              <a:t>reinforce</a:t>
            </a:r>
            <a:r>
              <a:rPr lang="de-DE" dirty="0" smtClean="0"/>
              <a:t> </a:t>
            </a:r>
            <a:r>
              <a:rPr lang="de-DE" dirty="0" err="1" smtClean="0"/>
              <a:t>existing</a:t>
            </a:r>
            <a:r>
              <a:rPr lang="de-DE" dirty="0" smtClean="0"/>
              <a:t> </a:t>
            </a:r>
            <a:r>
              <a:rPr lang="de-DE" dirty="0" err="1" smtClean="0"/>
              <a:t>gender</a:t>
            </a:r>
            <a:r>
              <a:rPr lang="de-DE" dirty="0" smtClean="0"/>
              <a:t> </a:t>
            </a:r>
            <a:r>
              <a:rPr lang="de-DE" dirty="0" err="1" smtClean="0"/>
              <a:t>inequalities</a:t>
            </a:r>
            <a:r>
              <a:rPr lang="de-DE" dirty="0" smtClean="0"/>
              <a:t> and </a:t>
            </a:r>
            <a:r>
              <a:rPr lang="de-DE" dirty="0" err="1" smtClean="0"/>
              <a:t>give</a:t>
            </a:r>
            <a:r>
              <a:rPr lang="de-DE" dirty="0" smtClean="0"/>
              <a:t> </a:t>
            </a:r>
            <a:r>
              <a:rPr lang="de-DE" dirty="0" err="1" smtClean="0"/>
              <a:t>impetus</a:t>
            </a:r>
            <a:r>
              <a:rPr lang="de-DE" dirty="0" smtClean="0"/>
              <a:t> to </a:t>
            </a:r>
            <a:r>
              <a:rPr lang="de-DE" dirty="0" err="1" smtClean="0"/>
              <a:t>deprofessionalisation</a:t>
            </a:r>
            <a:r>
              <a:rPr lang="de-DE" dirty="0" smtClean="0"/>
              <a:t> </a:t>
            </a:r>
            <a:r>
              <a:rPr lang="de-DE" dirty="0" err="1" smtClean="0"/>
              <a:t>tendencies</a:t>
            </a:r>
            <a:r>
              <a:rPr lang="de-DE" dirty="0" smtClean="0"/>
              <a:t>. </a:t>
            </a:r>
            <a:r>
              <a:rPr lang="de-DE" dirty="0" err="1" smtClean="0"/>
              <a:t>By</a:t>
            </a:r>
            <a:r>
              <a:rPr lang="de-DE" dirty="0" smtClean="0"/>
              <a:t> </a:t>
            </a:r>
            <a:r>
              <a:rPr lang="de-DE" dirty="0" err="1" smtClean="0"/>
              <a:t>expanding</a:t>
            </a:r>
            <a:r>
              <a:rPr lang="de-DE" dirty="0" smtClean="0"/>
              <a:t> </a:t>
            </a:r>
            <a:r>
              <a:rPr lang="de-DE" dirty="0" err="1" smtClean="0"/>
              <a:t>the</a:t>
            </a:r>
            <a:r>
              <a:rPr lang="de-DE" dirty="0" smtClean="0"/>
              <a:t> </a:t>
            </a:r>
            <a:r>
              <a:rPr lang="de-DE" dirty="0" err="1" smtClean="0"/>
              <a:t>low</a:t>
            </a:r>
            <a:r>
              <a:rPr lang="de-DE" dirty="0" smtClean="0"/>
              <a:t> wage </a:t>
            </a:r>
            <a:r>
              <a:rPr lang="de-DE" dirty="0" err="1" smtClean="0"/>
              <a:t>sector</a:t>
            </a:r>
            <a:r>
              <a:rPr lang="de-DE" dirty="0" smtClean="0"/>
              <a:t>, in </a:t>
            </a:r>
            <a:r>
              <a:rPr lang="de-DE" dirty="0" err="1" smtClean="0"/>
              <a:t>particular</a:t>
            </a:r>
            <a:r>
              <a:rPr lang="de-DE" dirty="0" smtClean="0"/>
              <a:t> in </a:t>
            </a:r>
            <a:r>
              <a:rPr lang="de-DE" dirty="0" err="1" smtClean="0"/>
              <a:t>people-related</a:t>
            </a:r>
            <a:r>
              <a:rPr lang="de-DE" dirty="0" smtClean="0"/>
              <a:t> </a:t>
            </a:r>
            <a:r>
              <a:rPr lang="de-DE" dirty="0" err="1" smtClean="0"/>
              <a:t>services</a:t>
            </a:r>
            <a:r>
              <a:rPr lang="de-DE" dirty="0" smtClean="0"/>
              <a:t>, </a:t>
            </a:r>
            <a:r>
              <a:rPr lang="de-DE" dirty="0" err="1" smtClean="0"/>
              <a:t>certain</a:t>
            </a:r>
            <a:r>
              <a:rPr lang="de-DE" dirty="0" smtClean="0"/>
              <a:t> </a:t>
            </a:r>
            <a:r>
              <a:rPr lang="de-DE" dirty="0" err="1" smtClean="0"/>
              <a:t>quality</a:t>
            </a:r>
            <a:r>
              <a:rPr lang="de-DE" dirty="0" smtClean="0"/>
              <a:t> </a:t>
            </a:r>
            <a:r>
              <a:rPr lang="de-DE" dirty="0" err="1" smtClean="0"/>
              <a:t>standards</a:t>
            </a:r>
            <a:r>
              <a:rPr lang="de-DE" dirty="0" smtClean="0"/>
              <a:t> </a:t>
            </a:r>
            <a:r>
              <a:rPr lang="de-DE" dirty="0" err="1" smtClean="0"/>
              <a:t>applicable</a:t>
            </a:r>
            <a:r>
              <a:rPr lang="de-DE" dirty="0" smtClean="0"/>
              <a:t> in </a:t>
            </a:r>
            <a:r>
              <a:rPr lang="de-DE" dirty="0" err="1" smtClean="0"/>
              <a:t>paid</a:t>
            </a:r>
            <a:r>
              <a:rPr lang="de-DE" dirty="0" smtClean="0"/>
              <a:t> </a:t>
            </a:r>
            <a:r>
              <a:rPr lang="de-DE" dirty="0" err="1" smtClean="0"/>
              <a:t>employment</a:t>
            </a:r>
            <a:r>
              <a:rPr lang="de-DE" dirty="0" smtClean="0"/>
              <a:t>, such as </a:t>
            </a:r>
            <a:r>
              <a:rPr lang="de-DE" dirty="0" err="1" smtClean="0"/>
              <a:t>professional</a:t>
            </a:r>
            <a:r>
              <a:rPr lang="de-DE" dirty="0" smtClean="0"/>
              <a:t> </a:t>
            </a:r>
            <a:r>
              <a:rPr lang="de-DE" dirty="0" err="1" smtClean="0"/>
              <a:t>qualifications</a:t>
            </a:r>
            <a:r>
              <a:rPr lang="de-DE" dirty="0" smtClean="0"/>
              <a:t>, carry </a:t>
            </a:r>
            <a:r>
              <a:rPr lang="de-DE" dirty="0" err="1" smtClean="0"/>
              <a:t>little</a:t>
            </a:r>
            <a:r>
              <a:rPr lang="de-DE" dirty="0" smtClean="0"/>
              <a:t> </a:t>
            </a:r>
            <a:r>
              <a:rPr lang="de-DE" dirty="0" err="1" smtClean="0"/>
              <a:t>weight</a:t>
            </a:r>
            <a:r>
              <a:rPr lang="de-DE" dirty="0" smtClean="0"/>
              <a:t>. </a:t>
            </a:r>
            <a:r>
              <a:rPr lang="de-DE" dirty="0" err="1" smtClean="0"/>
              <a:t>This</a:t>
            </a:r>
            <a:r>
              <a:rPr lang="de-DE" dirty="0" smtClean="0"/>
              <a:t> </a:t>
            </a:r>
            <a:r>
              <a:rPr lang="de-DE" dirty="0" err="1" smtClean="0"/>
              <a:t>contributes</a:t>
            </a:r>
            <a:r>
              <a:rPr lang="de-DE" dirty="0" smtClean="0"/>
              <a:t> to a </a:t>
            </a:r>
            <a:r>
              <a:rPr lang="de-DE" dirty="0" err="1" smtClean="0"/>
              <a:t>cementing</a:t>
            </a:r>
            <a:r>
              <a:rPr lang="de-DE" dirty="0" smtClean="0"/>
              <a:t> of </a:t>
            </a:r>
            <a:r>
              <a:rPr lang="de-DE" dirty="0" err="1" smtClean="0"/>
              <a:t>the</a:t>
            </a:r>
            <a:r>
              <a:rPr lang="de-DE" dirty="0" smtClean="0"/>
              <a:t> </a:t>
            </a:r>
            <a:r>
              <a:rPr lang="de-DE" dirty="0" err="1" smtClean="0"/>
              <a:t>gender-specific</a:t>
            </a:r>
            <a:r>
              <a:rPr lang="de-DE" dirty="0" smtClean="0"/>
              <a:t> </a:t>
            </a:r>
            <a:r>
              <a:rPr lang="de-DE" dirty="0" err="1" smtClean="0"/>
              <a:t>structure</a:t>
            </a:r>
            <a:r>
              <a:rPr lang="de-DE" dirty="0" smtClean="0"/>
              <a:t> of </a:t>
            </a:r>
            <a:r>
              <a:rPr lang="de-DE" dirty="0" err="1" smtClean="0"/>
              <a:t>the</a:t>
            </a:r>
            <a:r>
              <a:rPr lang="de-DE" dirty="0" smtClean="0"/>
              <a:t> </a:t>
            </a:r>
            <a:r>
              <a:rPr lang="de-DE" dirty="0" err="1" smtClean="0"/>
              <a:t>employment</a:t>
            </a:r>
            <a:r>
              <a:rPr lang="de-DE" dirty="0" smtClean="0"/>
              <a:t> </a:t>
            </a:r>
            <a:r>
              <a:rPr lang="de-DE" dirty="0" err="1" smtClean="0"/>
              <a:t>market</a:t>
            </a:r>
            <a:r>
              <a:rPr lang="de-DE" dirty="0" smtClean="0"/>
              <a:t>.</a:t>
            </a:r>
            <a:endParaRPr lang="de-DE" dirty="0"/>
          </a:p>
        </p:txBody>
      </p:sp>
      <p:sp>
        <p:nvSpPr>
          <p:cNvPr id="4" name="Datumsplatzhalter 3"/>
          <p:cNvSpPr>
            <a:spLocks noGrp="1"/>
          </p:cNvSpPr>
          <p:nvPr>
            <p:ph type="dt" idx="10"/>
          </p:nvPr>
        </p:nvSpPr>
        <p:spPr/>
        <p:txBody>
          <a:bodyPr/>
          <a:lstStyle/>
          <a:p>
            <a:fld id="{A034F735-BBF1-4BCD-9989-2EF235BFEB12}" type="datetime7">
              <a:rPr lang="de-DE" smtClean="0"/>
              <a:pPr/>
              <a:t>10-16</a:t>
            </a:fld>
            <a:endParaRPr lang="de-AT"/>
          </a:p>
        </p:txBody>
      </p:sp>
      <p:sp>
        <p:nvSpPr>
          <p:cNvPr id="5" name="Foliennummernplatzhalter 4"/>
          <p:cNvSpPr>
            <a:spLocks noGrp="1"/>
          </p:cNvSpPr>
          <p:nvPr>
            <p:ph type="sldNum" sz="quarter" idx="11"/>
          </p:nvPr>
        </p:nvSpPr>
        <p:spPr/>
        <p:txBody>
          <a:bodyPr/>
          <a:lstStyle/>
          <a:p>
            <a:fld id="{801CC536-55BD-402F-9283-6A45EFCAC835}" type="slidenum">
              <a:rPr lang="de-AT" smtClean="0"/>
              <a:pPr/>
              <a:t>14</a:t>
            </a:fld>
            <a:endParaRPr lang="de-AT"/>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Datumsplatzhalter 3"/>
          <p:cNvSpPr>
            <a:spLocks noGrp="1"/>
          </p:cNvSpPr>
          <p:nvPr>
            <p:ph type="dt" idx="10"/>
          </p:nvPr>
        </p:nvSpPr>
        <p:spPr/>
        <p:txBody>
          <a:bodyPr/>
          <a:lstStyle/>
          <a:p>
            <a:fld id="{A034F735-BBF1-4BCD-9989-2EF235BFEB12}" type="datetime7">
              <a:rPr lang="de-DE" smtClean="0"/>
              <a:pPr/>
              <a:t>10-16</a:t>
            </a:fld>
            <a:endParaRPr lang="de-AT"/>
          </a:p>
        </p:txBody>
      </p:sp>
      <p:sp>
        <p:nvSpPr>
          <p:cNvPr id="5" name="Foliennummernplatzhalter 4"/>
          <p:cNvSpPr>
            <a:spLocks noGrp="1"/>
          </p:cNvSpPr>
          <p:nvPr>
            <p:ph type="sldNum" sz="quarter" idx="11"/>
          </p:nvPr>
        </p:nvSpPr>
        <p:spPr/>
        <p:txBody>
          <a:bodyPr/>
          <a:lstStyle/>
          <a:p>
            <a:fld id="{801CC536-55BD-402F-9283-6A45EFCAC835}" type="slidenum">
              <a:rPr lang="de-AT" smtClean="0"/>
              <a:pPr/>
              <a:t>15</a:t>
            </a:fld>
            <a:endParaRPr lang="de-A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78288361"/>
      </p:ext>
    </p:extLst>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Datumsplatzhalter 3"/>
          <p:cNvSpPr>
            <a:spLocks noGrp="1"/>
          </p:cNvSpPr>
          <p:nvPr>
            <p:ph type="dt" idx="10"/>
          </p:nvPr>
        </p:nvSpPr>
        <p:spPr/>
        <p:txBody>
          <a:bodyPr/>
          <a:lstStyle/>
          <a:p>
            <a:fld id="{A034F735-BBF1-4BCD-9989-2EF235BFEB12}" type="datetime7">
              <a:rPr lang="de-DE" smtClean="0"/>
              <a:pPr/>
              <a:t>10-16</a:t>
            </a:fld>
            <a:endParaRPr lang="de-AT"/>
          </a:p>
        </p:txBody>
      </p:sp>
      <p:sp>
        <p:nvSpPr>
          <p:cNvPr id="5" name="Foliennummernplatzhalter 4"/>
          <p:cNvSpPr>
            <a:spLocks noGrp="1"/>
          </p:cNvSpPr>
          <p:nvPr>
            <p:ph type="sldNum" sz="quarter" idx="11"/>
          </p:nvPr>
        </p:nvSpPr>
        <p:spPr/>
        <p:txBody>
          <a:bodyPr/>
          <a:lstStyle/>
          <a:p>
            <a:fld id="{801CC536-55BD-402F-9283-6A45EFCAC835}" type="slidenum">
              <a:rPr lang="de-AT" smtClean="0"/>
              <a:pPr/>
              <a:t>16</a:t>
            </a:fld>
            <a:endParaRPr lang="de-A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11485668"/>
      </p:ext>
    </p:extLst>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Datumsplatzhalter 3"/>
          <p:cNvSpPr>
            <a:spLocks noGrp="1"/>
          </p:cNvSpPr>
          <p:nvPr>
            <p:ph type="dt" idx="10"/>
          </p:nvPr>
        </p:nvSpPr>
        <p:spPr/>
        <p:txBody>
          <a:bodyPr/>
          <a:lstStyle/>
          <a:p>
            <a:fld id="{A034F735-BBF1-4BCD-9989-2EF235BFEB12}" type="datetime7">
              <a:rPr lang="de-DE" smtClean="0"/>
              <a:pPr/>
              <a:t>10-16</a:t>
            </a:fld>
            <a:endParaRPr lang="de-AT"/>
          </a:p>
        </p:txBody>
      </p:sp>
      <p:sp>
        <p:nvSpPr>
          <p:cNvPr id="5" name="Foliennummernplatzhalter 4"/>
          <p:cNvSpPr>
            <a:spLocks noGrp="1"/>
          </p:cNvSpPr>
          <p:nvPr>
            <p:ph type="sldNum" sz="quarter" idx="11"/>
          </p:nvPr>
        </p:nvSpPr>
        <p:spPr/>
        <p:txBody>
          <a:bodyPr/>
          <a:lstStyle/>
          <a:p>
            <a:fld id="{801CC536-55BD-402F-9283-6A45EFCAC835}" type="slidenum">
              <a:rPr lang="de-AT" smtClean="0"/>
              <a:pPr/>
              <a:t>17</a:t>
            </a:fld>
            <a:endParaRPr lang="de-A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92593544"/>
      </p:ext>
    </p:extLst>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Datumsplatzhalter 3"/>
          <p:cNvSpPr>
            <a:spLocks noGrp="1"/>
          </p:cNvSpPr>
          <p:nvPr>
            <p:ph type="dt" idx="10"/>
          </p:nvPr>
        </p:nvSpPr>
        <p:spPr/>
        <p:txBody>
          <a:bodyPr/>
          <a:lstStyle/>
          <a:p>
            <a:fld id="{A034F735-BBF1-4BCD-9989-2EF235BFEB12}" type="datetime7">
              <a:rPr lang="de-DE" smtClean="0"/>
              <a:pPr/>
              <a:t>10-16</a:t>
            </a:fld>
            <a:endParaRPr lang="de-AT"/>
          </a:p>
        </p:txBody>
      </p:sp>
      <p:sp>
        <p:nvSpPr>
          <p:cNvPr id="5" name="Foliennummernplatzhalter 4"/>
          <p:cNvSpPr>
            <a:spLocks noGrp="1"/>
          </p:cNvSpPr>
          <p:nvPr>
            <p:ph type="sldNum" sz="quarter" idx="11"/>
          </p:nvPr>
        </p:nvSpPr>
        <p:spPr/>
        <p:txBody>
          <a:bodyPr/>
          <a:lstStyle/>
          <a:p>
            <a:fld id="{801CC536-55BD-402F-9283-6A45EFCAC835}" type="slidenum">
              <a:rPr lang="de-AT" smtClean="0"/>
              <a:pPr/>
              <a:t>18</a:t>
            </a:fld>
            <a:endParaRPr lang="de-A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57657419"/>
      </p:ext>
    </p:extLst>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Datumsplatzhalter 3"/>
          <p:cNvSpPr>
            <a:spLocks noGrp="1"/>
          </p:cNvSpPr>
          <p:nvPr>
            <p:ph type="dt" idx="10"/>
          </p:nvPr>
        </p:nvSpPr>
        <p:spPr/>
        <p:txBody>
          <a:bodyPr/>
          <a:lstStyle/>
          <a:p>
            <a:fld id="{A034F735-BBF1-4BCD-9989-2EF235BFEB12}" type="datetime7">
              <a:rPr lang="de-DE" smtClean="0"/>
              <a:pPr/>
              <a:t>10-16</a:t>
            </a:fld>
            <a:endParaRPr lang="de-AT"/>
          </a:p>
        </p:txBody>
      </p:sp>
      <p:sp>
        <p:nvSpPr>
          <p:cNvPr id="5" name="Foliennummernplatzhalter 4"/>
          <p:cNvSpPr>
            <a:spLocks noGrp="1"/>
          </p:cNvSpPr>
          <p:nvPr>
            <p:ph type="sldNum" sz="quarter" idx="11"/>
          </p:nvPr>
        </p:nvSpPr>
        <p:spPr/>
        <p:txBody>
          <a:bodyPr/>
          <a:lstStyle/>
          <a:p>
            <a:fld id="{801CC536-55BD-402F-9283-6A45EFCAC835}" type="slidenum">
              <a:rPr lang="de-AT" smtClean="0"/>
              <a:pPr/>
              <a:t>19</a:t>
            </a:fld>
            <a:endParaRPr lang="de-A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63387871"/>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Datumsplatzhalter 3"/>
          <p:cNvSpPr>
            <a:spLocks noGrp="1"/>
          </p:cNvSpPr>
          <p:nvPr>
            <p:ph type="dt" idx="10"/>
          </p:nvPr>
        </p:nvSpPr>
        <p:spPr/>
        <p:txBody>
          <a:bodyPr/>
          <a:lstStyle/>
          <a:p>
            <a:fld id="{A034F735-BBF1-4BCD-9989-2EF235BFEB12}" type="datetime7">
              <a:rPr lang="de-DE" smtClean="0"/>
              <a:pPr/>
              <a:t>10-16</a:t>
            </a:fld>
            <a:endParaRPr lang="de-AT"/>
          </a:p>
        </p:txBody>
      </p:sp>
      <p:sp>
        <p:nvSpPr>
          <p:cNvPr id="5" name="Foliennummernplatzhalter 4"/>
          <p:cNvSpPr>
            <a:spLocks noGrp="1"/>
          </p:cNvSpPr>
          <p:nvPr>
            <p:ph type="sldNum" sz="quarter" idx="11"/>
          </p:nvPr>
        </p:nvSpPr>
        <p:spPr/>
        <p:txBody>
          <a:bodyPr/>
          <a:lstStyle/>
          <a:p>
            <a:fld id="{801CC536-55BD-402F-9283-6A45EFCAC835}" type="slidenum">
              <a:rPr lang="de-AT" smtClean="0"/>
              <a:pPr/>
              <a:t>2</a:t>
            </a:fld>
            <a:endParaRPr lang="de-A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73457493"/>
      </p:ext>
    </p:extLst>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Datumsplatzhalter 3"/>
          <p:cNvSpPr>
            <a:spLocks noGrp="1"/>
          </p:cNvSpPr>
          <p:nvPr>
            <p:ph type="dt" idx="10"/>
          </p:nvPr>
        </p:nvSpPr>
        <p:spPr/>
        <p:txBody>
          <a:bodyPr/>
          <a:lstStyle/>
          <a:p>
            <a:fld id="{A034F735-BBF1-4BCD-9989-2EF235BFEB12}" type="datetime7">
              <a:rPr lang="de-DE" smtClean="0"/>
              <a:pPr/>
              <a:t>10-16</a:t>
            </a:fld>
            <a:endParaRPr lang="de-AT"/>
          </a:p>
        </p:txBody>
      </p:sp>
      <p:sp>
        <p:nvSpPr>
          <p:cNvPr id="5" name="Foliennummernplatzhalter 4"/>
          <p:cNvSpPr>
            <a:spLocks noGrp="1"/>
          </p:cNvSpPr>
          <p:nvPr>
            <p:ph type="sldNum" sz="quarter" idx="11"/>
          </p:nvPr>
        </p:nvSpPr>
        <p:spPr/>
        <p:txBody>
          <a:bodyPr/>
          <a:lstStyle/>
          <a:p>
            <a:fld id="{801CC536-55BD-402F-9283-6A45EFCAC835}" type="slidenum">
              <a:rPr lang="de-AT" smtClean="0"/>
              <a:pPr/>
              <a:t>20</a:t>
            </a:fld>
            <a:endParaRPr lang="de-A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8135677"/>
      </p:ext>
    </p:extLst>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Datumsplatzhalter 3"/>
          <p:cNvSpPr>
            <a:spLocks noGrp="1"/>
          </p:cNvSpPr>
          <p:nvPr>
            <p:ph type="dt" idx="10"/>
          </p:nvPr>
        </p:nvSpPr>
        <p:spPr/>
        <p:txBody>
          <a:bodyPr/>
          <a:lstStyle/>
          <a:p>
            <a:fld id="{A034F735-BBF1-4BCD-9989-2EF235BFEB12}" type="datetime7">
              <a:rPr lang="de-DE" smtClean="0"/>
              <a:pPr/>
              <a:t>10-16</a:t>
            </a:fld>
            <a:endParaRPr lang="de-AT"/>
          </a:p>
        </p:txBody>
      </p:sp>
      <p:sp>
        <p:nvSpPr>
          <p:cNvPr id="5" name="Foliennummernplatzhalter 4"/>
          <p:cNvSpPr>
            <a:spLocks noGrp="1"/>
          </p:cNvSpPr>
          <p:nvPr>
            <p:ph type="sldNum" sz="quarter" idx="11"/>
          </p:nvPr>
        </p:nvSpPr>
        <p:spPr/>
        <p:txBody>
          <a:bodyPr/>
          <a:lstStyle/>
          <a:p>
            <a:fld id="{801CC536-55BD-402F-9283-6A45EFCAC835}" type="slidenum">
              <a:rPr lang="de-AT" smtClean="0"/>
              <a:pPr/>
              <a:t>21</a:t>
            </a:fld>
            <a:endParaRPr lang="de-A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03980487"/>
      </p:ext>
    </p:extLst>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Datumsplatzhalter 3"/>
          <p:cNvSpPr>
            <a:spLocks noGrp="1"/>
          </p:cNvSpPr>
          <p:nvPr>
            <p:ph type="dt" idx="10"/>
          </p:nvPr>
        </p:nvSpPr>
        <p:spPr/>
        <p:txBody>
          <a:bodyPr/>
          <a:lstStyle/>
          <a:p>
            <a:fld id="{A034F735-BBF1-4BCD-9989-2EF235BFEB12}" type="datetime7">
              <a:rPr lang="de-DE" smtClean="0"/>
              <a:pPr/>
              <a:t>10-16</a:t>
            </a:fld>
            <a:endParaRPr lang="de-AT"/>
          </a:p>
        </p:txBody>
      </p:sp>
      <p:sp>
        <p:nvSpPr>
          <p:cNvPr id="5" name="Foliennummernplatzhalter 4"/>
          <p:cNvSpPr>
            <a:spLocks noGrp="1"/>
          </p:cNvSpPr>
          <p:nvPr>
            <p:ph type="sldNum" sz="quarter" idx="11"/>
          </p:nvPr>
        </p:nvSpPr>
        <p:spPr/>
        <p:txBody>
          <a:bodyPr/>
          <a:lstStyle/>
          <a:p>
            <a:fld id="{801CC536-55BD-402F-9283-6A45EFCAC835}" type="slidenum">
              <a:rPr lang="de-AT" smtClean="0"/>
              <a:pPr/>
              <a:t>22</a:t>
            </a:fld>
            <a:endParaRPr lang="de-A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03980487"/>
      </p:ext>
    </p:extLst>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Datumsplatzhalter 3"/>
          <p:cNvSpPr>
            <a:spLocks noGrp="1"/>
          </p:cNvSpPr>
          <p:nvPr>
            <p:ph type="dt" idx="10"/>
          </p:nvPr>
        </p:nvSpPr>
        <p:spPr/>
        <p:txBody>
          <a:bodyPr/>
          <a:lstStyle/>
          <a:p>
            <a:fld id="{A034F735-BBF1-4BCD-9989-2EF235BFEB12}" type="datetime7">
              <a:rPr lang="de-DE" smtClean="0"/>
              <a:pPr/>
              <a:t>10-16</a:t>
            </a:fld>
            <a:endParaRPr lang="de-AT"/>
          </a:p>
        </p:txBody>
      </p:sp>
      <p:sp>
        <p:nvSpPr>
          <p:cNvPr id="5" name="Foliennummernplatzhalter 4"/>
          <p:cNvSpPr>
            <a:spLocks noGrp="1"/>
          </p:cNvSpPr>
          <p:nvPr>
            <p:ph type="sldNum" sz="quarter" idx="11"/>
          </p:nvPr>
        </p:nvSpPr>
        <p:spPr/>
        <p:txBody>
          <a:bodyPr/>
          <a:lstStyle/>
          <a:p>
            <a:fld id="{801CC536-55BD-402F-9283-6A45EFCAC835}" type="slidenum">
              <a:rPr lang="de-AT" smtClean="0"/>
              <a:pPr/>
              <a:t>23</a:t>
            </a:fld>
            <a:endParaRPr lang="de-A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71982596"/>
      </p:ext>
    </p:extLst>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Datumsplatzhalter 3"/>
          <p:cNvSpPr>
            <a:spLocks noGrp="1"/>
          </p:cNvSpPr>
          <p:nvPr>
            <p:ph type="dt" idx="10"/>
          </p:nvPr>
        </p:nvSpPr>
        <p:spPr/>
        <p:txBody>
          <a:bodyPr/>
          <a:lstStyle/>
          <a:p>
            <a:fld id="{A034F735-BBF1-4BCD-9989-2EF235BFEB12}" type="datetime7">
              <a:rPr lang="de-DE" smtClean="0"/>
              <a:pPr/>
              <a:t>10-16</a:t>
            </a:fld>
            <a:endParaRPr lang="de-AT"/>
          </a:p>
        </p:txBody>
      </p:sp>
      <p:sp>
        <p:nvSpPr>
          <p:cNvPr id="5" name="Foliennummernplatzhalter 4"/>
          <p:cNvSpPr>
            <a:spLocks noGrp="1"/>
          </p:cNvSpPr>
          <p:nvPr>
            <p:ph type="sldNum" sz="quarter" idx="11"/>
          </p:nvPr>
        </p:nvSpPr>
        <p:spPr/>
        <p:txBody>
          <a:bodyPr/>
          <a:lstStyle/>
          <a:p>
            <a:fld id="{801CC536-55BD-402F-9283-6A45EFCAC835}" type="slidenum">
              <a:rPr lang="de-AT" smtClean="0"/>
              <a:pPr/>
              <a:t>24</a:t>
            </a:fld>
            <a:endParaRPr lang="de-A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71982596"/>
      </p:ext>
    </p:extLst>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Datumsplatzhalter 3"/>
          <p:cNvSpPr>
            <a:spLocks noGrp="1"/>
          </p:cNvSpPr>
          <p:nvPr>
            <p:ph type="dt" idx="10"/>
          </p:nvPr>
        </p:nvSpPr>
        <p:spPr/>
        <p:txBody>
          <a:bodyPr/>
          <a:lstStyle/>
          <a:p>
            <a:fld id="{A034F735-BBF1-4BCD-9989-2EF235BFEB12}" type="datetime7">
              <a:rPr lang="de-DE" smtClean="0"/>
              <a:pPr/>
              <a:t>10-16</a:t>
            </a:fld>
            <a:endParaRPr lang="de-AT"/>
          </a:p>
        </p:txBody>
      </p:sp>
      <p:sp>
        <p:nvSpPr>
          <p:cNvPr id="5" name="Foliennummernplatzhalter 4"/>
          <p:cNvSpPr>
            <a:spLocks noGrp="1"/>
          </p:cNvSpPr>
          <p:nvPr>
            <p:ph type="sldNum" sz="quarter" idx="11"/>
          </p:nvPr>
        </p:nvSpPr>
        <p:spPr/>
        <p:txBody>
          <a:bodyPr/>
          <a:lstStyle/>
          <a:p>
            <a:fld id="{801CC536-55BD-402F-9283-6A45EFCAC835}" type="slidenum">
              <a:rPr lang="de-AT" smtClean="0"/>
              <a:pPr/>
              <a:t>25</a:t>
            </a:fld>
            <a:endParaRPr lang="de-A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71982596"/>
      </p:ext>
    </p:extLst>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Datumsplatzhalter 3"/>
          <p:cNvSpPr>
            <a:spLocks noGrp="1"/>
          </p:cNvSpPr>
          <p:nvPr>
            <p:ph type="dt" idx="10"/>
          </p:nvPr>
        </p:nvSpPr>
        <p:spPr/>
        <p:txBody>
          <a:bodyPr/>
          <a:lstStyle/>
          <a:p>
            <a:fld id="{A034F735-BBF1-4BCD-9989-2EF235BFEB12}" type="datetime7">
              <a:rPr lang="de-DE" smtClean="0"/>
              <a:pPr/>
              <a:t>10-16</a:t>
            </a:fld>
            <a:endParaRPr lang="de-AT"/>
          </a:p>
        </p:txBody>
      </p:sp>
      <p:sp>
        <p:nvSpPr>
          <p:cNvPr id="5" name="Foliennummernplatzhalter 4"/>
          <p:cNvSpPr>
            <a:spLocks noGrp="1"/>
          </p:cNvSpPr>
          <p:nvPr>
            <p:ph type="sldNum" sz="quarter" idx="11"/>
          </p:nvPr>
        </p:nvSpPr>
        <p:spPr/>
        <p:txBody>
          <a:bodyPr/>
          <a:lstStyle/>
          <a:p>
            <a:fld id="{801CC536-55BD-402F-9283-6A45EFCAC835}" type="slidenum">
              <a:rPr lang="de-AT" smtClean="0"/>
              <a:pPr/>
              <a:t>26</a:t>
            </a:fld>
            <a:endParaRPr lang="de-A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71982596"/>
      </p:ext>
    </p:extLst>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Datumsplatzhalter 3"/>
          <p:cNvSpPr>
            <a:spLocks noGrp="1"/>
          </p:cNvSpPr>
          <p:nvPr>
            <p:ph type="dt" idx="10"/>
          </p:nvPr>
        </p:nvSpPr>
        <p:spPr/>
        <p:txBody>
          <a:bodyPr/>
          <a:lstStyle/>
          <a:p>
            <a:fld id="{A034F735-BBF1-4BCD-9989-2EF235BFEB12}" type="datetime7">
              <a:rPr lang="de-DE" smtClean="0"/>
              <a:pPr/>
              <a:t>10-16</a:t>
            </a:fld>
            <a:endParaRPr lang="de-AT"/>
          </a:p>
        </p:txBody>
      </p:sp>
      <p:sp>
        <p:nvSpPr>
          <p:cNvPr id="5" name="Foliennummernplatzhalter 4"/>
          <p:cNvSpPr>
            <a:spLocks noGrp="1"/>
          </p:cNvSpPr>
          <p:nvPr>
            <p:ph type="sldNum" sz="quarter" idx="11"/>
          </p:nvPr>
        </p:nvSpPr>
        <p:spPr/>
        <p:txBody>
          <a:bodyPr/>
          <a:lstStyle/>
          <a:p>
            <a:fld id="{801CC536-55BD-402F-9283-6A45EFCAC835}" type="slidenum">
              <a:rPr lang="de-AT" smtClean="0"/>
              <a:pPr/>
              <a:t>27</a:t>
            </a:fld>
            <a:endParaRPr lang="de-A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71982596"/>
      </p:ext>
    </p:extLst>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Datumsplatzhalter 3"/>
          <p:cNvSpPr>
            <a:spLocks noGrp="1"/>
          </p:cNvSpPr>
          <p:nvPr>
            <p:ph type="dt" idx="10"/>
          </p:nvPr>
        </p:nvSpPr>
        <p:spPr/>
        <p:txBody>
          <a:bodyPr/>
          <a:lstStyle/>
          <a:p>
            <a:fld id="{A034F735-BBF1-4BCD-9989-2EF235BFEB12}" type="datetime7">
              <a:rPr lang="de-DE" smtClean="0"/>
              <a:pPr/>
              <a:t>10-16</a:t>
            </a:fld>
            <a:endParaRPr lang="de-AT"/>
          </a:p>
        </p:txBody>
      </p:sp>
      <p:sp>
        <p:nvSpPr>
          <p:cNvPr id="5" name="Foliennummernplatzhalter 4"/>
          <p:cNvSpPr>
            <a:spLocks noGrp="1"/>
          </p:cNvSpPr>
          <p:nvPr>
            <p:ph type="sldNum" sz="quarter" idx="11"/>
          </p:nvPr>
        </p:nvSpPr>
        <p:spPr/>
        <p:txBody>
          <a:bodyPr/>
          <a:lstStyle/>
          <a:p>
            <a:fld id="{801CC536-55BD-402F-9283-6A45EFCAC835}" type="slidenum">
              <a:rPr lang="de-AT" smtClean="0"/>
              <a:pPr/>
              <a:t>28</a:t>
            </a:fld>
            <a:endParaRPr lang="de-A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71982596"/>
      </p:ext>
    </p:extLst>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Datumsplatzhalter 3"/>
          <p:cNvSpPr>
            <a:spLocks noGrp="1"/>
          </p:cNvSpPr>
          <p:nvPr>
            <p:ph type="dt" idx="10"/>
          </p:nvPr>
        </p:nvSpPr>
        <p:spPr/>
        <p:txBody>
          <a:bodyPr/>
          <a:lstStyle/>
          <a:p>
            <a:fld id="{A034F735-BBF1-4BCD-9989-2EF235BFEB12}" type="datetime7">
              <a:rPr lang="de-DE" smtClean="0"/>
              <a:pPr/>
              <a:t>10-16</a:t>
            </a:fld>
            <a:endParaRPr lang="de-AT"/>
          </a:p>
        </p:txBody>
      </p:sp>
      <p:sp>
        <p:nvSpPr>
          <p:cNvPr id="5" name="Foliennummernplatzhalter 4"/>
          <p:cNvSpPr>
            <a:spLocks noGrp="1"/>
          </p:cNvSpPr>
          <p:nvPr>
            <p:ph type="sldNum" sz="quarter" idx="11"/>
          </p:nvPr>
        </p:nvSpPr>
        <p:spPr/>
        <p:txBody>
          <a:bodyPr/>
          <a:lstStyle/>
          <a:p>
            <a:fld id="{801CC536-55BD-402F-9283-6A45EFCAC835}" type="slidenum">
              <a:rPr lang="de-AT" smtClean="0"/>
              <a:pPr/>
              <a:t>29</a:t>
            </a:fld>
            <a:endParaRPr lang="de-A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71982596"/>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Datumsplatzhalter 3"/>
          <p:cNvSpPr>
            <a:spLocks noGrp="1"/>
          </p:cNvSpPr>
          <p:nvPr>
            <p:ph type="dt" idx="10"/>
          </p:nvPr>
        </p:nvSpPr>
        <p:spPr/>
        <p:txBody>
          <a:bodyPr/>
          <a:lstStyle/>
          <a:p>
            <a:fld id="{A034F735-BBF1-4BCD-9989-2EF235BFEB12}" type="datetime7">
              <a:rPr lang="de-DE" smtClean="0"/>
              <a:pPr/>
              <a:t>10-16</a:t>
            </a:fld>
            <a:endParaRPr lang="de-AT"/>
          </a:p>
        </p:txBody>
      </p:sp>
      <p:sp>
        <p:nvSpPr>
          <p:cNvPr id="5" name="Foliennummernplatzhalter 4"/>
          <p:cNvSpPr>
            <a:spLocks noGrp="1"/>
          </p:cNvSpPr>
          <p:nvPr>
            <p:ph type="sldNum" sz="quarter" idx="11"/>
          </p:nvPr>
        </p:nvSpPr>
        <p:spPr/>
        <p:txBody>
          <a:bodyPr/>
          <a:lstStyle/>
          <a:p>
            <a:fld id="{801CC536-55BD-402F-9283-6A45EFCAC835}" type="slidenum">
              <a:rPr lang="de-AT" smtClean="0"/>
              <a:pPr/>
              <a:t>3</a:t>
            </a:fld>
            <a:endParaRPr lang="de-A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73330150"/>
      </p:ext>
    </p:extLst>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Datumsplatzhalter 3"/>
          <p:cNvSpPr>
            <a:spLocks noGrp="1"/>
          </p:cNvSpPr>
          <p:nvPr>
            <p:ph type="dt" idx="10"/>
          </p:nvPr>
        </p:nvSpPr>
        <p:spPr/>
        <p:txBody>
          <a:bodyPr/>
          <a:lstStyle/>
          <a:p>
            <a:fld id="{A034F735-BBF1-4BCD-9989-2EF235BFEB12}" type="datetime7">
              <a:rPr lang="de-DE" smtClean="0"/>
              <a:pPr/>
              <a:t>10-16</a:t>
            </a:fld>
            <a:endParaRPr lang="de-AT"/>
          </a:p>
        </p:txBody>
      </p:sp>
      <p:sp>
        <p:nvSpPr>
          <p:cNvPr id="5" name="Foliennummernplatzhalter 4"/>
          <p:cNvSpPr>
            <a:spLocks noGrp="1"/>
          </p:cNvSpPr>
          <p:nvPr>
            <p:ph type="sldNum" sz="quarter" idx="11"/>
          </p:nvPr>
        </p:nvSpPr>
        <p:spPr/>
        <p:txBody>
          <a:bodyPr/>
          <a:lstStyle/>
          <a:p>
            <a:fld id="{801CC536-55BD-402F-9283-6A45EFCAC835}" type="slidenum">
              <a:rPr lang="de-AT" smtClean="0"/>
              <a:pPr/>
              <a:t>30</a:t>
            </a:fld>
            <a:endParaRPr lang="de-A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69106204"/>
      </p:ext>
    </p:extLst>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Datumsplatzhalter 3"/>
          <p:cNvSpPr>
            <a:spLocks noGrp="1"/>
          </p:cNvSpPr>
          <p:nvPr>
            <p:ph type="dt" idx="10"/>
          </p:nvPr>
        </p:nvSpPr>
        <p:spPr/>
        <p:txBody>
          <a:bodyPr/>
          <a:lstStyle/>
          <a:p>
            <a:fld id="{A034F735-BBF1-4BCD-9989-2EF235BFEB12}" type="datetime7">
              <a:rPr lang="de-DE" smtClean="0"/>
              <a:pPr/>
              <a:t>10-16</a:t>
            </a:fld>
            <a:endParaRPr lang="de-AT"/>
          </a:p>
        </p:txBody>
      </p:sp>
      <p:sp>
        <p:nvSpPr>
          <p:cNvPr id="5" name="Foliennummernplatzhalter 4"/>
          <p:cNvSpPr>
            <a:spLocks noGrp="1"/>
          </p:cNvSpPr>
          <p:nvPr>
            <p:ph type="sldNum" sz="quarter" idx="11"/>
          </p:nvPr>
        </p:nvSpPr>
        <p:spPr/>
        <p:txBody>
          <a:bodyPr/>
          <a:lstStyle/>
          <a:p>
            <a:fld id="{801CC536-55BD-402F-9283-6A45EFCAC835}" type="slidenum">
              <a:rPr lang="de-AT" smtClean="0"/>
              <a:pPr/>
              <a:t>31</a:t>
            </a:fld>
            <a:endParaRPr lang="de-A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56425225"/>
      </p:ext>
    </p:extLst>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Datumsplatzhalter 3"/>
          <p:cNvSpPr>
            <a:spLocks noGrp="1"/>
          </p:cNvSpPr>
          <p:nvPr>
            <p:ph type="dt" idx="10"/>
          </p:nvPr>
        </p:nvSpPr>
        <p:spPr/>
        <p:txBody>
          <a:bodyPr/>
          <a:lstStyle/>
          <a:p>
            <a:fld id="{A034F735-BBF1-4BCD-9989-2EF235BFEB12}" type="datetime7">
              <a:rPr lang="de-DE" smtClean="0"/>
              <a:pPr/>
              <a:t>10-16</a:t>
            </a:fld>
            <a:endParaRPr lang="de-AT"/>
          </a:p>
        </p:txBody>
      </p:sp>
      <p:sp>
        <p:nvSpPr>
          <p:cNvPr id="5" name="Foliennummernplatzhalter 4"/>
          <p:cNvSpPr>
            <a:spLocks noGrp="1"/>
          </p:cNvSpPr>
          <p:nvPr>
            <p:ph type="sldNum" sz="quarter" idx="11"/>
          </p:nvPr>
        </p:nvSpPr>
        <p:spPr/>
        <p:txBody>
          <a:bodyPr/>
          <a:lstStyle/>
          <a:p>
            <a:fld id="{801CC536-55BD-402F-9283-6A45EFCAC835}" type="slidenum">
              <a:rPr lang="de-AT" smtClean="0"/>
              <a:pPr/>
              <a:t>32</a:t>
            </a:fld>
            <a:endParaRPr lang="de-A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23918508"/>
      </p:ext>
    </p:extLst>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Datumsplatzhalter 3"/>
          <p:cNvSpPr>
            <a:spLocks noGrp="1"/>
          </p:cNvSpPr>
          <p:nvPr>
            <p:ph type="dt" idx="10"/>
          </p:nvPr>
        </p:nvSpPr>
        <p:spPr/>
        <p:txBody>
          <a:bodyPr/>
          <a:lstStyle/>
          <a:p>
            <a:fld id="{A034F735-BBF1-4BCD-9989-2EF235BFEB12}" type="datetime7">
              <a:rPr lang="de-DE" smtClean="0"/>
              <a:pPr/>
              <a:t>10-16</a:t>
            </a:fld>
            <a:endParaRPr lang="de-AT"/>
          </a:p>
        </p:txBody>
      </p:sp>
      <p:sp>
        <p:nvSpPr>
          <p:cNvPr id="5" name="Foliennummernplatzhalter 4"/>
          <p:cNvSpPr>
            <a:spLocks noGrp="1"/>
          </p:cNvSpPr>
          <p:nvPr>
            <p:ph type="sldNum" sz="quarter" idx="11"/>
          </p:nvPr>
        </p:nvSpPr>
        <p:spPr/>
        <p:txBody>
          <a:bodyPr/>
          <a:lstStyle/>
          <a:p>
            <a:fld id="{801CC536-55BD-402F-9283-6A45EFCAC835}" type="slidenum">
              <a:rPr lang="de-AT" smtClean="0"/>
              <a:pPr/>
              <a:t>33</a:t>
            </a:fld>
            <a:endParaRPr lang="de-A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23918508"/>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Datumsplatzhalter 3"/>
          <p:cNvSpPr>
            <a:spLocks noGrp="1"/>
          </p:cNvSpPr>
          <p:nvPr>
            <p:ph type="dt" idx="10"/>
          </p:nvPr>
        </p:nvSpPr>
        <p:spPr/>
        <p:txBody>
          <a:bodyPr/>
          <a:lstStyle/>
          <a:p>
            <a:fld id="{A034F735-BBF1-4BCD-9989-2EF235BFEB12}" type="datetime7">
              <a:rPr lang="de-DE" smtClean="0"/>
              <a:pPr/>
              <a:t>10-16</a:t>
            </a:fld>
            <a:endParaRPr lang="de-AT"/>
          </a:p>
        </p:txBody>
      </p:sp>
      <p:sp>
        <p:nvSpPr>
          <p:cNvPr id="5" name="Foliennummernplatzhalter 4"/>
          <p:cNvSpPr>
            <a:spLocks noGrp="1"/>
          </p:cNvSpPr>
          <p:nvPr>
            <p:ph type="sldNum" sz="quarter" idx="11"/>
          </p:nvPr>
        </p:nvSpPr>
        <p:spPr/>
        <p:txBody>
          <a:bodyPr/>
          <a:lstStyle/>
          <a:p>
            <a:fld id="{801CC536-55BD-402F-9283-6A45EFCAC835}" type="slidenum">
              <a:rPr lang="de-AT" smtClean="0"/>
              <a:pPr/>
              <a:t>4</a:t>
            </a:fld>
            <a:endParaRPr lang="de-A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10432567"/>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Datumsplatzhalter 3"/>
          <p:cNvSpPr>
            <a:spLocks noGrp="1"/>
          </p:cNvSpPr>
          <p:nvPr>
            <p:ph type="dt" idx="10"/>
          </p:nvPr>
        </p:nvSpPr>
        <p:spPr/>
        <p:txBody>
          <a:bodyPr/>
          <a:lstStyle/>
          <a:p>
            <a:fld id="{A034F735-BBF1-4BCD-9989-2EF235BFEB12}" type="datetime7">
              <a:rPr lang="de-DE" smtClean="0"/>
              <a:pPr/>
              <a:t>10-16</a:t>
            </a:fld>
            <a:endParaRPr lang="de-AT"/>
          </a:p>
        </p:txBody>
      </p:sp>
      <p:sp>
        <p:nvSpPr>
          <p:cNvPr id="5" name="Foliennummernplatzhalter 4"/>
          <p:cNvSpPr>
            <a:spLocks noGrp="1"/>
          </p:cNvSpPr>
          <p:nvPr>
            <p:ph type="sldNum" sz="quarter" idx="11"/>
          </p:nvPr>
        </p:nvSpPr>
        <p:spPr/>
        <p:txBody>
          <a:bodyPr/>
          <a:lstStyle/>
          <a:p>
            <a:fld id="{801CC536-55BD-402F-9283-6A45EFCAC835}" type="slidenum">
              <a:rPr lang="de-AT" smtClean="0"/>
              <a:pPr/>
              <a:t>5</a:t>
            </a:fld>
            <a:endParaRPr lang="de-A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65734547"/>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Datumsplatzhalter 3"/>
          <p:cNvSpPr>
            <a:spLocks noGrp="1"/>
          </p:cNvSpPr>
          <p:nvPr>
            <p:ph type="dt" idx="10"/>
          </p:nvPr>
        </p:nvSpPr>
        <p:spPr/>
        <p:txBody>
          <a:bodyPr/>
          <a:lstStyle/>
          <a:p>
            <a:fld id="{A034F735-BBF1-4BCD-9989-2EF235BFEB12}" type="datetime7">
              <a:rPr lang="de-DE" smtClean="0"/>
              <a:pPr/>
              <a:t>10-16</a:t>
            </a:fld>
            <a:endParaRPr lang="de-AT"/>
          </a:p>
        </p:txBody>
      </p:sp>
      <p:sp>
        <p:nvSpPr>
          <p:cNvPr id="5" name="Foliennummernplatzhalter 4"/>
          <p:cNvSpPr>
            <a:spLocks noGrp="1"/>
          </p:cNvSpPr>
          <p:nvPr>
            <p:ph type="sldNum" sz="quarter" idx="11"/>
          </p:nvPr>
        </p:nvSpPr>
        <p:spPr/>
        <p:txBody>
          <a:bodyPr/>
          <a:lstStyle/>
          <a:p>
            <a:fld id="{801CC536-55BD-402F-9283-6A45EFCAC835}" type="slidenum">
              <a:rPr lang="de-AT" smtClean="0"/>
              <a:pPr/>
              <a:t>6</a:t>
            </a:fld>
            <a:endParaRPr lang="de-A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45867618"/>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smtClean="0"/>
              <a:t>Promotion of women/specific measures for women</a:t>
            </a:r>
          </a:p>
          <a:p>
            <a:pPr lvl="1"/>
            <a:r>
              <a:rPr lang="en-GB" dirty="0" smtClean="0"/>
              <a:t>... focuses on women</a:t>
            </a:r>
          </a:p>
          <a:p>
            <a:pPr lvl="1"/>
            <a:r>
              <a:rPr lang="en-GB" dirty="0" smtClean="0"/>
              <a:t>....supports women in specific problematic situations</a:t>
            </a:r>
          </a:p>
          <a:p>
            <a:pPr lvl="1"/>
            <a:r>
              <a:rPr lang="en-GB" dirty="0" smtClean="0"/>
              <a:t>....provides projects for women</a:t>
            </a:r>
          </a:p>
          <a:p>
            <a:endParaRPr lang="en-GB" dirty="0" smtClean="0"/>
          </a:p>
          <a:p>
            <a:r>
              <a:rPr lang="en-GB" dirty="0" smtClean="0"/>
              <a:t>Gender Mainstreaming</a:t>
            </a:r>
          </a:p>
          <a:p>
            <a:pPr lvl="1"/>
            <a:r>
              <a:rPr lang="en-GB" dirty="0" smtClean="0"/>
              <a:t>....focuses on the relation of women and men</a:t>
            </a:r>
          </a:p>
          <a:p>
            <a:pPr lvl="1"/>
            <a:r>
              <a:rPr lang="en-GB" dirty="0" smtClean="0"/>
              <a:t>....targets on the framework and on the structures, which are the reasons for gender-inequality</a:t>
            </a:r>
          </a:p>
          <a:p>
            <a:pPr lvl="1"/>
            <a:r>
              <a:rPr lang="en-GB" dirty="0" smtClean="0"/>
              <a:t>...ensures, that the requirements of women and men are considered in all measures</a:t>
            </a:r>
          </a:p>
          <a:p>
            <a:endParaRPr lang="en-GB" dirty="0" smtClean="0"/>
          </a:p>
          <a:p>
            <a:endParaRPr lang="en-GB" dirty="0"/>
          </a:p>
        </p:txBody>
      </p:sp>
      <p:sp>
        <p:nvSpPr>
          <p:cNvPr id="4" name="Datumsplatzhalter 3"/>
          <p:cNvSpPr>
            <a:spLocks noGrp="1"/>
          </p:cNvSpPr>
          <p:nvPr>
            <p:ph type="dt" idx="10"/>
          </p:nvPr>
        </p:nvSpPr>
        <p:spPr/>
        <p:txBody>
          <a:bodyPr/>
          <a:lstStyle/>
          <a:p>
            <a:fld id="{A034F735-BBF1-4BCD-9989-2EF235BFEB12}" type="datetime7">
              <a:rPr lang="de-DE" smtClean="0"/>
              <a:pPr/>
              <a:t>10-16</a:t>
            </a:fld>
            <a:endParaRPr lang="de-AT"/>
          </a:p>
        </p:txBody>
      </p:sp>
      <p:sp>
        <p:nvSpPr>
          <p:cNvPr id="5" name="Foliennummernplatzhalter 4"/>
          <p:cNvSpPr>
            <a:spLocks noGrp="1"/>
          </p:cNvSpPr>
          <p:nvPr>
            <p:ph type="sldNum" sz="quarter" idx="11"/>
          </p:nvPr>
        </p:nvSpPr>
        <p:spPr/>
        <p:txBody>
          <a:bodyPr/>
          <a:lstStyle/>
          <a:p>
            <a:fld id="{801CC536-55BD-402F-9283-6A45EFCAC835}" type="slidenum">
              <a:rPr lang="de-AT" smtClean="0"/>
              <a:pPr/>
              <a:t>7</a:t>
            </a:fld>
            <a:endParaRPr lang="de-A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32523838"/>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Datumsplatzhalter 3"/>
          <p:cNvSpPr>
            <a:spLocks noGrp="1"/>
          </p:cNvSpPr>
          <p:nvPr>
            <p:ph type="dt" idx="10"/>
          </p:nvPr>
        </p:nvSpPr>
        <p:spPr/>
        <p:txBody>
          <a:bodyPr/>
          <a:lstStyle/>
          <a:p>
            <a:fld id="{A034F735-BBF1-4BCD-9989-2EF235BFEB12}" type="datetime7">
              <a:rPr lang="de-DE" smtClean="0"/>
              <a:pPr/>
              <a:t>10-16</a:t>
            </a:fld>
            <a:endParaRPr lang="de-AT"/>
          </a:p>
        </p:txBody>
      </p:sp>
      <p:sp>
        <p:nvSpPr>
          <p:cNvPr id="5" name="Foliennummernplatzhalter 4"/>
          <p:cNvSpPr>
            <a:spLocks noGrp="1"/>
          </p:cNvSpPr>
          <p:nvPr>
            <p:ph type="sldNum" sz="quarter" idx="11"/>
          </p:nvPr>
        </p:nvSpPr>
        <p:spPr/>
        <p:txBody>
          <a:bodyPr/>
          <a:lstStyle/>
          <a:p>
            <a:fld id="{801CC536-55BD-402F-9283-6A45EFCAC835}" type="slidenum">
              <a:rPr lang="de-AT" smtClean="0"/>
              <a:pPr/>
              <a:t>8</a:t>
            </a:fld>
            <a:endParaRPr lang="de-A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15978171"/>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Datumsplatzhalter 3"/>
          <p:cNvSpPr>
            <a:spLocks noGrp="1"/>
          </p:cNvSpPr>
          <p:nvPr>
            <p:ph type="dt" idx="10"/>
          </p:nvPr>
        </p:nvSpPr>
        <p:spPr/>
        <p:txBody>
          <a:bodyPr/>
          <a:lstStyle/>
          <a:p>
            <a:fld id="{A034F735-BBF1-4BCD-9989-2EF235BFEB12}" type="datetime7">
              <a:rPr lang="de-DE" smtClean="0"/>
              <a:pPr/>
              <a:t>10-16</a:t>
            </a:fld>
            <a:endParaRPr lang="de-AT"/>
          </a:p>
        </p:txBody>
      </p:sp>
      <p:sp>
        <p:nvSpPr>
          <p:cNvPr id="5" name="Foliennummernplatzhalter 4"/>
          <p:cNvSpPr>
            <a:spLocks noGrp="1"/>
          </p:cNvSpPr>
          <p:nvPr>
            <p:ph type="sldNum" sz="quarter" idx="11"/>
          </p:nvPr>
        </p:nvSpPr>
        <p:spPr/>
        <p:txBody>
          <a:bodyPr/>
          <a:lstStyle/>
          <a:p>
            <a:fld id="{801CC536-55BD-402F-9283-6A45EFCAC835}" type="slidenum">
              <a:rPr lang="de-AT" smtClean="0"/>
              <a:pPr/>
              <a:t>9</a:t>
            </a:fld>
            <a:endParaRPr lang="de-A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22387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elfolie">
    <p:spTree>
      <p:nvGrpSpPr>
        <p:cNvPr id="1" name=""/>
        <p:cNvGrpSpPr/>
        <p:nvPr/>
      </p:nvGrpSpPr>
      <p:grpSpPr>
        <a:xfrm>
          <a:off x="0" y="0"/>
          <a:ext cx="0" cy="0"/>
          <a:chOff x="0" y="0"/>
          <a:chExt cx="0" cy="0"/>
        </a:xfrm>
      </p:grpSpPr>
      <p:sp>
        <p:nvSpPr>
          <p:cNvPr id="142349" name="Rectangle 13"/>
          <p:cNvSpPr>
            <a:spLocks noChangeArrowheads="1"/>
          </p:cNvSpPr>
          <p:nvPr/>
        </p:nvSpPr>
        <p:spPr bwMode="auto">
          <a:xfrm>
            <a:off x="0" y="2590800"/>
            <a:ext cx="9144000" cy="261938"/>
          </a:xfrm>
          <a:prstGeom prst="rect">
            <a:avLst/>
          </a:prstGeom>
          <a:solidFill>
            <a:srgbClr val="B01E2D"/>
          </a:solidFill>
          <a:ln>
            <a:noFill/>
          </a:ln>
          <a:effectLst/>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anchor="ctr">
            <a:spAutoFit/>
          </a:bodyPr>
          <a:lstStyle/>
          <a:p>
            <a:endParaRPr lang="de-AT"/>
          </a:p>
        </p:txBody>
      </p:sp>
      <p:sp>
        <p:nvSpPr>
          <p:cNvPr id="142338" name="Rectangle 2"/>
          <p:cNvSpPr>
            <a:spLocks noGrp="1" noChangeArrowheads="1"/>
          </p:cNvSpPr>
          <p:nvPr>
            <p:ph type="ctrTitle"/>
          </p:nvPr>
        </p:nvSpPr>
        <p:spPr>
          <a:xfrm>
            <a:off x="647700" y="1984375"/>
            <a:ext cx="7772400" cy="427038"/>
          </a:xfrm>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Lst>
        </p:spPr>
        <p:txBody>
          <a:bodyPr anchor="b">
            <a:spAutoFit/>
          </a:bodyPr>
          <a:lstStyle>
            <a:lvl1pPr algn="ctr">
              <a:defRPr sz="2800">
                <a:solidFill>
                  <a:srgbClr val="808080"/>
                </a:solidFill>
              </a:defRPr>
            </a:lvl1pPr>
          </a:lstStyle>
          <a:p>
            <a:pPr lvl="0"/>
            <a:r>
              <a:rPr lang="de-DE" noProof="0" smtClean="0"/>
              <a:t>Titelmasterformat durch Klicken bearbeiten</a:t>
            </a:r>
          </a:p>
        </p:txBody>
      </p:sp>
      <p:sp>
        <p:nvSpPr>
          <p:cNvPr id="142339" name="Rectangle 3"/>
          <p:cNvSpPr>
            <a:spLocks noGrp="1" noChangeArrowheads="1"/>
          </p:cNvSpPr>
          <p:nvPr>
            <p:ph type="subTitle" idx="1"/>
          </p:nvPr>
        </p:nvSpPr>
        <p:spPr>
          <a:xfrm>
            <a:off x="647700" y="3033713"/>
            <a:ext cx="7773988" cy="304800"/>
          </a:xfrm>
        </p:spPr>
        <p:txBody>
          <a:bodyPr>
            <a:spAutoFit/>
          </a:bodyPr>
          <a:lstStyle>
            <a:lvl1pPr marL="0" indent="0" algn="ctr">
              <a:buFont typeface="Wingdings" pitchFamily="2" charset="2"/>
              <a:buNone/>
              <a:defRPr>
                <a:solidFill>
                  <a:srgbClr val="808080"/>
                </a:solidFill>
              </a:defRPr>
            </a:lvl1pPr>
          </a:lstStyle>
          <a:p>
            <a:pPr lvl="0"/>
            <a:r>
              <a:rPr lang="de-DE" noProof="0" smtClean="0"/>
              <a:t>Formatvorlage des Untertitelmasters durch Klicken bearbeiten</a:t>
            </a:r>
          </a:p>
        </p:txBody>
      </p:sp>
      <p:sp>
        <p:nvSpPr>
          <p:cNvPr id="142347" name="Rectangle 11"/>
          <p:cNvSpPr>
            <a:spLocks noChangeArrowheads="1"/>
          </p:cNvSpPr>
          <p:nvPr/>
        </p:nvSpPr>
        <p:spPr bwMode="auto">
          <a:xfrm>
            <a:off x="0" y="1773238"/>
            <a:ext cx="9144000" cy="5084762"/>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wrap="none" anchor="ctr">
            <a:spAutoFit/>
          </a:bodyPr>
          <a:lstStyle/>
          <a:p>
            <a:endParaRPr lang="de-AT"/>
          </a:p>
        </p:txBody>
      </p:sp>
      <p:pic>
        <p:nvPicPr>
          <p:cNvPr id="142356" name="Picture 20"/>
          <p:cNvPicPr preferRelativeResize="0">
            <a:picLocks noChangeAspect="1" noChangeArrowheads="1"/>
          </p:cNvPicPr>
          <p:nvPr userDrawn="1"/>
        </p:nvPicPr>
        <p:blipFill>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47700" y="6237288"/>
            <a:ext cx="400050" cy="43180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142357" name="Rectangle 21"/>
          <p:cNvSpPr>
            <a:spLocks noChangeArrowheads="1"/>
          </p:cNvSpPr>
          <p:nvPr userDrawn="1"/>
        </p:nvSpPr>
        <p:spPr bwMode="auto">
          <a:xfrm>
            <a:off x="1150938" y="6200775"/>
            <a:ext cx="2232025" cy="479425"/>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lIns="0" tIns="0" rIns="0" bIns="0" anchor="b"/>
          <a:lstStyle/>
          <a:p>
            <a:pPr algn="l" defTabSz="968375" eaLnBrk="0" hangingPunct="0">
              <a:spcBef>
                <a:spcPts val="3600"/>
              </a:spcBef>
            </a:pPr>
            <a:r>
              <a:rPr lang="de-AT" sz="1600" b="1">
                <a:solidFill>
                  <a:srgbClr val="808080"/>
                </a:solidFill>
                <a:latin typeface="Arial" charset="0"/>
              </a:rPr>
              <a:t>L&amp;R Sozialforschung</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Foliennummernplatzhalter 3"/>
          <p:cNvSpPr>
            <a:spLocks noGrp="1"/>
          </p:cNvSpPr>
          <p:nvPr>
            <p:ph type="sldNum" sz="quarter" idx="10"/>
          </p:nvPr>
        </p:nvSpPr>
        <p:spPr/>
        <p:txBody>
          <a:bodyPr/>
          <a:lstStyle>
            <a:lvl1pPr>
              <a:defRPr/>
            </a:lvl1pPr>
          </a:lstStyle>
          <a:p>
            <a:fld id="{E9265FA7-ACC0-49FB-AEB9-06E9E96B673E}" type="slidenum">
              <a:rPr lang="de-DE"/>
              <a:pPr/>
              <a:t>‹Nr.›</a:t>
            </a:fld>
            <a:endParaRPr lang="de-DE"/>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68202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61150" y="188913"/>
            <a:ext cx="2051050" cy="5472112"/>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503238" y="188913"/>
            <a:ext cx="6005512" cy="5472112"/>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Foliennummernplatzhalter 3"/>
          <p:cNvSpPr>
            <a:spLocks noGrp="1"/>
          </p:cNvSpPr>
          <p:nvPr>
            <p:ph type="sldNum" sz="quarter" idx="10"/>
          </p:nvPr>
        </p:nvSpPr>
        <p:spPr/>
        <p:txBody>
          <a:bodyPr/>
          <a:lstStyle>
            <a:lvl1pPr>
              <a:defRPr/>
            </a:lvl1pPr>
          </a:lstStyle>
          <a:p>
            <a:fld id="{91346650-B4D6-4EC0-82BF-8CCDEB99C722}" type="slidenum">
              <a:rPr lang="de-DE"/>
              <a:pPr/>
              <a:t>‹Nr.›</a:t>
            </a:fld>
            <a:endParaRPr lang="de-DE"/>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31750103"/>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Foliennummernplatzhalter 3"/>
          <p:cNvSpPr>
            <a:spLocks noGrp="1"/>
          </p:cNvSpPr>
          <p:nvPr>
            <p:ph type="sldNum" sz="quarter" idx="10"/>
          </p:nvPr>
        </p:nvSpPr>
        <p:spPr/>
        <p:txBody>
          <a:bodyPr/>
          <a:lstStyle>
            <a:lvl1pPr>
              <a:defRPr/>
            </a:lvl1pPr>
          </a:lstStyle>
          <a:p>
            <a:fld id="{FF9B516E-F739-48DC-AD14-540C525E073F}" type="slidenum">
              <a:rPr lang="de-DE"/>
              <a:pPr/>
              <a:t>‹Nr.›</a:t>
            </a:fld>
            <a:endParaRPr lang="de-DE"/>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37914215"/>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Foliennummernplatzhalter 3"/>
          <p:cNvSpPr>
            <a:spLocks noGrp="1"/>
          </p:cNvSpPr>
          <p:nvPr>
            <p:ph type="sldNum" sz="quarter" idx="10"/>
          </p:nvPr>
        </p:nvSpPr>
        <p:spPr/>
        <p:txBody>
          <a:bodyPr/>
          <a:lstStyle>
            <a:lvl1pPr>
              <a:defRPr/>
            </a:lvl1pPr>
          </a:lstStyle>
          <a:p>
            <a:fld id="{DECCA8C8-47DF-4994-8C19-7058F4851251}" type="slidenum">
              <a:rPr lang="de-DE"/>
              <a:pPr/>
              <a:t>‹Nr.›</a:t>
            </a:fld>
            <a:endParaRPr lang="de-DE"/>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02124870"/>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503238" y="1268413"/>
            <a:ext cx="4010025"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665663" y="1268413"/>
            <a:ext cx="4010025"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Foliennummernplatzhalter 4"/>
          <p:cNvSpPr>
            <a:spLocks noGrp="1"/>
          </p:cNvSpPr>
          <p:nvPr>
            <p:ph type="sldNum" sz="quarter" idx="10"/>
          </p:nvPr>
        </p:nvSpPr>
        <p:spPr/>
        <p:txBody>
          <a:bodyPr/>
          <a:lstStyle>
            <a:lvl1pPr>
              <a:defRPr/>
            </a:lvl1pPr>
          </a:lstStyle>
          <a:p>
            <a:fld id="{6DFC3111-AFD9-430A-8BC0-59B35409CF08}" type="slidenum">
              <a:rPr lang="de-DE"/>
              <a:pPr/>
              <a:t>‹Nr.›</a:t>
            </a:fld>
            <a:endParaRPr lang="de-DE"/>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51943123"/>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7" name="Foliennummernplatzhalter 6"/>
          <p:cNvSpPr>
            <a:spLocks noGrp="1"/>
          </p:cNvSpPr>
          <p:nvPr>
            <p:ph type="sldNum" sz="quarter" idx="10"/>
          </p:nvPr>
        </p:nvSpPr>
        <p:spPr/>
        <p:txBody>
          <a:bodyPr/>
          <a:lstStyle>
            <a:lvl1pPr>
              <a:defRPr/>
            </a:lvl1pPr>
          </a:lstStyle>
          <a:p>
            <a:fld id="{EC045049-DE43-48B0-A608-F84BF93F7649}" type="slidenum">
              <a:rPr lang="de-DE"/>
              <a:pPr/>
              <a:t>‹Nr.›</a:t>
            </a:fld>
            <a:endParaRPr lang="de-DE"/>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46038297"/>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Foliennummernplatzhalter 2"/>
          <p:cNvSpPr>
            <a:spLocks noGrp="1"/>
          </p:cNvSpPr>
          <p:nvPr>
            <p:ph type="sldNum" sz="quarter" idx="10"/>
          </p:nvPr>
        </p:nvSpPr>
        <p:spPr/>
        <p:txBody>
          <a:bodyPr/>
          <a:lstStyle>
            <a:lvl1pPr>
              <a:defRPr/>
            </a:lvl1pPr>
          </a:lstStyle>
          <a:p>
            <a:fld id="{0CFF1D6F-CEF0-4081-8016-A3499CF32A23}" type="slidenum">
              <a:rPr lang="de-DE"/>
              <a:pPr/>
              <a:t>‹Nr.›</a:t>
            </a:fld>
            <a:endParaRPr lang="de-DE"/>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34683790"/>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Leer">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lvl1pPr>
              <a:defRPr/>
            </a:lvl1pPr>
          </a:lstStyle>
          <a:p>
            <a:fld id="{43812A9E-5208-4752-836E-24AB8A7D7218}" type="slidenum">
              <a:rPr lang="de-DE"/>
              <a:pPr/>
              <a:t>‹Nr.›</a:t>
            </a:fld>
            <a:endParaRPr lang="de-DE"/>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99681494"/>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Foliennummernplatzhalter 4"/>
          <p:cNvSpPr>
            <a:spLocks noGrp="1"/>
          </p:cNvSpPr>
          <p:nvPr>
            <p:ph type="sldNum" sz="quarter" idx="10"/>
          </p:nvPr>
        </p:nvSpPr>
        <p:spPr/>
        <p:txBody>
          <a:bodyPr/>
          <a:lstStyle>
            <a:lvl1pPr>
              <a:defRPr/>
            </a:lvl1pPr>
          </a:lstStyle>
          <a:p>
            <a:fld id="{504BF6E0-06B8-4F88-8A5A-19D1DBB7EF2A}" type="slidenum">
              <a:rPr lang="de-DE"/>
              <a:pPr/>
              <a:t>‹Nr.›</a:t>
            </a:fld>
            <a:endParaRPr lang="de-DE"/>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59825315"/>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AT"/>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Foliennummernplatzhalter 4"/>
          <p:cNvSpPr>
            <a:spLocks noGrp="1"/>
          </p:cNvSpPr>
          <p:nvPr>
            <p:ph type="sldNum" sz="quarter" idx="10"/>
          </p:nvPr>
        </p:nvSpPr>
        <p:spPr/>
        <p:txBody>
          <a:bodyPr/>
          <a:lstStyle>
            <a:lvl1pPr>
              <a:defRPr/>
            </a:lvl1pPr>
          </a:lstStyle>
          <a:p>
            <a:fld id="{63C78CA2-38FE-4330-A8B5-CC9ACFA1F35F}" type="slidenum">
              <a:rPr lang="de-DE"/>
              <a:pPr/>
              <a:t>‹Nr.›</a:t>
            </a:fld>
            <a:endParaRPr lang="de-DE"/>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6989278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w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72" name="Rectangle 48"/>
          <p:cNvSpPr>
            <a:spLocks noChangeArrowheads="1"/>
          </p:cNvSpPr>
          <p:nvPr/>
        </p:nvSpPr>
        <p:spPr bwMode="auto">
          <a:xfrm>
            <a:off x="0" y="6057900"/>
            <a:ext cx="9144000" cy="71438"/>
          </a:xfrm>
          <a:prstGeom prst="rect">
            <a:avLst/>
          </a:prstGeom>
          <a:solidFill>
            <a:schemeClr val="accent1"/>
          </a:solidFill>
          <a:ln>
            <a:noFill/>
          </a:ln>
          <a:effectLst/>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anchor="ctr">
            <a:spAutoFit/>
          </a:bodyPr>
          <a:lstStyle/>
          <a:p>
            <a:endParaRPr lang="de-AT"/>
          </a:p>
        </p:txBody>
      </p:sp>
      <p:sp>
        <p:nvSpPr>
          <p:cNvPr id="1071" name="Rectangle 47"/>
          <p:cNvSpPr>
            <a:spLocks noChangeArrowheads="1"/>
          </p:cNvSpPr>
          <p:nvPr/>
        </p:nvSpPr>
        <p:spPr bwMode="auto">
          <a:xfrm>
            <a:off x="0" y="0"/>
            <a:ext cx="9144000" cy="981075"/>
          </a:xfrm>
          <a:prstGeom prst="rect">
            <a:avLst/>
          </a:prstGeom>
          <a:solidFill>
            <a:srgbClr val="B01E2D"/>
          </a:solidFill>
          <a:ln>
            <a:noFill/>
          </a:ln>
          <a:effectLst/>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anchor="ctr">
            <a:spAutoFit/>
          </a:bodyPr>
          <a:lstStyle/>
          <a:p>
            <a:endParaRPr lang="de-AT"/>
          </a:p>
        </p:txBody>
      </p:sp>
      <p:sp>
        <p:nvSpPr>
          <p:cNvPr id="1026" name="Rectangle 2"/>
          <p:cNvSpPr>
            <a:spLocks noGrp="1" noChangeArrowheads="1"/>
          </p:cNvSpPr>
          <p:nvPr>
            <p:ph type="title"/>
          </p:nvPr>
        </p:nvSpPr>
        <p:spPr bwMode="auto">
          <a:xfrm>
            <a:off x="503238" y="188913"/>
            <a:ext cx="8208962" cy="511175"/>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bg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de-DE" smtClean="0"/>
              <a:t>Klicken Sie, um das Titelformat zu bearbeiten</a:t>
            </a:r>
          </a:p>
        </p:txBody>
      </p:sp>
      <p:sp>
        <p:nvSpPr>
          <p:cNvPr id="1027" name="Rectangle 3"/>
          <p:cNvSpPr>
            <a:spLocks noGrp="1" noChangeArrowheads="1"/>
          </p:cNvSpPr>
          <p:nvPr>
            <p:ph type="body" idx="1"/>
          </p:nvPr>
        </p:nvSpPr>
        <p:spPr bwMode="auto">
          <a:xfrm>
            <a:off x="503238" y="1268413"/>
            <a:ext cx="8172450" cy="4392612"/>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smtClean="0"/>
              <a:t>Klicken Sie, um die Formate des Vorlagentextes zu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073" name="Rectangle 49"/>
          <p:cNvSpPr>
            <a:spLocks noGrp="1" noChangeArrowheads="1"/>
          </p:cNvSpPr>
          <p:nvPr>
            <p:ph type="sldNum" sz="quarter" idx="4"/>
          </p:nvPr>
        </p:nvSpPr>
        <p:spPr bwMode="auto">
          <a:xfrm>
            <a:off x="8027988" y="6416675"/>
            <a:ext cx="612775" cy="263525"/>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defRPr sz="1600" b="1">
                <a:solidFill>
                  <a:srgbClr val="808080"/>
                </a:solidFill>
                <a:latin typeface="Arial" charset="0"/>
              </a:defRPr>
            </a:lvl1pPr>
          </a:lstStyle>
          <a:p>
            <a:fld id="{BB0C0BD6-2A12-43ED-BE9B-4F41A8591B03}" type="slidenum">
              <a:rPr lang="de-DE"/>
              <a:pPr/>
              <a:t>‹Nr.›</a:t>
            </a:fld>
            <a:endParaRPr lang="de-DE"/>
          </a:p>
        </p:txBody>
      </p:sp>
      <p:pic>
        <p:nvPicPr>
          <p:cNvPr id="1075" name="Picture 51"/>
          <p:cNvPicPr preferRelativeResize="0">
            <a:picLocks noChangeAspect="1" noChangeArrowheads="1"/>
          </p:cNvPicPr>
          <p:nvPr/>
        </p:nvPicPr>
        <p:blipFill>
          <a:blip r:embed="rId1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03238" y="6237288"/>
            <a:ext cx="400050" cy="43180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1076" name="Rectangle 52"/>
          <p:cNvSpPr>
            <a:spLocks noChangeArrowheads="1"/>
          </p:cNvSpPr>
          <p:nvPr/>
        </p:nvSpPr>
        <p:spPr bwMode="auto">
          <a:xfrm>
            <a:off x="1006475" y="6381750"/>
            <a:ext cx="2232025" cy="29845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lIns="0" tIns="0" rIns="0" bIns="0" anchor="b"/>
          <a:lstStyle/>
          <a:p>
            <a:pPr algn="l" defTabSz="968375" eaLnBrk="0" hangingPunct="0">
              <a:spcBef>
                <a:spcPts val="3600"/>
              </a:spcBef>
            </a:pPr>
            <a:r>
              <a:rPr lang="de-AT" sz="1600" b="1">
                <a:solidFill>
                  <a:srgbClr val="808080"/>
                </a:solidFill>
                <a:latin typeface="Arial" charset="0"/>
              </a:rPr>
              <a:t>L&amp;R Sozialforschung</a:t>
            </a:r>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iming>
    <p:tnLst>
      <p:par>
        <p:cTn id="1" dur="indefinite" restart="never" nodeType="tmRoot"/>
      </p:par>
    </p:tnLst>
  </p:timing>
  <p:hf hdr="0" ftr="0" dt="0"/>
  <p:txStyles>
    <p:titleStyle>
      <a:lvl1pPr algn="l" rtl="0" eaLnBrk="1" fontAlgn="base" hangingPunct="1">
        <a:spcBef>
          <a:spcPct val="0"/>
        </a:spcBef>
        <a:spcAft>
          <a:spcPct val="0"/>
        </a:spcAft>
        <a:defRPr sz="3200" b="1">
          <a:solidFill>
            <a:schemeClr val="bg1"/>
          </a:solidFill>
          <a:latin typeface="+mj-lt"/>
          <a:ea typeface="+mj-ea"/>
          <a:cs typeface="+mj-cs"/>
        </a:defRPr>
      </a:lvl1pPr>
      <a:lvl2pPr algn="l" rtl="0" eaLnBrk="1" fontAlgn="base" hangingPunct="1">
        <a:spcBef>
          <a:spcPct val="0"/>
        </a:spcBef>
        <a:spcAft>
          <a:spcPct val="0"/>
        </a:spcAft>
        <a:defRPr sz="3200" b="1">
          <a:solidFill>
            <a:schemeClr val="bg1"/>
          </a:solidFill>
          <a:latin typeface="Arial Narrow" pitchFamily="34" charset="0"/>
        </a:defRPr>
      </a:lvl2pPr>
      <a:lvl3pPr algn="l" rtl="0" eaLnBrk="1" fontAlgn="base" hangingPunct="1">
        <a:spcBef>
          <a:spcPct val="0"/>
        </a:spcBef>
        <a:spcAft>
          <a:spcPct val="0"/>
        </a:spcAft>
        <a:defRPr sz="3200" b="1">
          <a:solidFill>
            <a:schemeClr val="bg1"/>
          </a:solidFill>
          <a:latin typeface="Arial Narrow" pitchFamily="34" charset="0"/>
        </a:defRPr>
      </a:lvl3pPr>
      <a:lvl4pPr algn="l" rtl="0" eaLnBrk="1" fontAlgn="base" hangingPunct="1">
        <a:spcBef>
          <a:spcPct val="0"/>
        </a:spcBef>
        <a:spcAft>
          <a:spcPct val="0"/>
        </a:spcAft>
        <a:defRPr sz="3200" b="1">
          <a:solidFill>
            <a:schemeClr val="bg1"/>
          </a:solidFill>
          <a:latin typeface="Arial Narrow" pitchFamily="34" charset="0"/>
        </a:defRPr>
      </a:lvl4pPr>
      <a:lvl5pPr algn="l" rtl="0" eaLnBrk="1" fontAlgn="base" hangingPunct="1">
        <a:spcBef>
          <a:spcPct val="0"/>
        </a:spcBef>
        <a:spcAft>
          <a:spcPct val="0"/>
        </a:spcAft>
        <a:defRPr sz="3200" b="1">
          <a:solidFill>
            <a:schemeClr val="bg1"/>
          </a:solidFill>
          <a:latin typeface="Arial Narrow" pitchFamily="34" charset="0"/>
        </a:defRPr>
      </a:lvl5pPr>
      <a:lvl6pPr marL="457200" algn="l" rtl="0" eaLnBrk="1" fontAlgn="base" hangingPunct="1">
        <a:spcBef>
          <a:spcPct val="0"/>
        </a:spcBef>
        <a:spcAft>
          <a:spcPct val="0"/>
        </a:spcAft>
        <a:defRPr sz="3200" b="1">
          <a:solidFill>
            <a:schemeClr val="bg1"/>
          </a:solidFill>
          <a:latin typeface="Arial Narrow" pitchFamily="34" charset="0"/>
        </a:defRPr>
      </a:lvl6pPr>
      <a:lvl7pPr marL="914400" algn="l" rtl="0" eaLnBrk="1" fontAlgn="base" hangingPunct="1">
        <a:spcBef>
          <a:spcPct val="0"/>
        </a:spcBef>
        <a:spcAft>
          <a:spcPct val="0"/>
        </a:spcAft>
        <a:defRPr sz="3200" b="1">
          <a:solidFill>
            <a:schemeClr val="bg1"/>
          </a:solidFill>
          <a:latin typeface="Arial Narrow" pitchFamily="34" charset="0"/>
        </a:defRPr>
      </a:lvl7pPr>
      <a:lvl8pPr marL="1371600" algn="l" rtl="0" eaLnBrk="1" fontAlgn="base" hangingPunct="1">
        <a:spcBef>
          <a:spcPct val="0"/>
        </a:spcBef>
        <a:spcAft>
          <a:spcPct val="0"/>
        </a:spcAft>
        <a:defRPr sz="3200" b="1">
          <a:solidFill>
            <a:schemeClr val="bg1"/>
          </a:solidFill>
          <a:latin typeface="Arial Narrow" pitchFamily="34" charset="0"/>
        </a:defRPr>
      </a:lvl8pPr>
      <a:lvl9pPr marL="1828800" algn="l" rtl="0" eaLnBrk="1" fontAlgn="base" hangingPunct="1">
        <a:spcBef>
          <a:spcPct val="0"/>
        </a:spcBef>
        <a:spcAft>
          <a:spcPct val="0"/>
        </a:spcAft>
        <a:defRPr sz="3200" b="1">
          <a:solidFill>
            <a:schemeClr val="bg1"/>
          </a:solidFill>
          <a:latin typeface="Arial Narrow" pitchFamily="34" charset="0"/>
        </a:defRPr>
      </a:lvl9pPr>
    </p:titleStyle>
    <p:bodyStyle>
      <a:lvl1pPr marL="185738" indent="-185738" algn="l" rtl="0" eaLnBrk="1" fontAlgn="base" hangingPunct="1">
        <a:spcBef>
          <a:spcPct val="20000"/>
        </a:spcBef>
        <a:spcAft>
          <a:spcPct val="0"/>
        </a:spcAft>
        <a:buClr>
          <a:srgbClr val="B01E2D"/>
        </a:buClr>
        <a:buSzPct val="130000"/>
        <a:buFont typeface="Wingdings" pitchFamily="2" charset="2"/>
        <a:buChar char="§"/>
        <a:defRPr sz="2000">
          <a:solidFill>
            <a:schemeClr val="tx1"/>
          </a:solidFill>
          <a:latin typeface="+mn-lt"/>
          <a:ea typeface="+mn-ea"/>
          <a:cs typeface="+mn-cs"/>
        </a:defRPr>
      </a:lvl1pPr>
      <a:lvl2pPr marL="630238" indent="-265113" algn="l" rtl="0" eaLnBrk="1" fontAlgn="base" hangingPunct="1">
        <a:spcBef>
          <a:spcPct val="20000"/>
        </a:spcBef>
        <a:spcAft>
          <a:spcPct val="0"/>
        </a:spcAft>
        <a:buClr>
          <a:srgbClr val="B01E2D"/>
        </a:buClr>
        <a:buSzPct val="130000"/>
        <a:buFont typeface="Wingdings" pitchFamily="2" charset="2"/>
        <a:buChar char="§"/>
        <a:defRPr sz="2000">
          <a:solidFill>
            <a:schemeClr val="tx1"/>
          </a:solidFill>
          <a:latin typeface="+mn-lt"/>
        </a:defRPr>
      </a:lvl2pPr>
      <a:lvl3pPr marL="989013" indent="-179388" algn="l" rtl="0" eaLnBrk="1" fontAlgn="base" hangingPunct="1">
        <a:spcBef>
          <a:spcPct val="20000"/>
        </a:spcBef>
        <a:spcAft>
          <a:spcPct val="0"/>
        </a:spcAft>
        <a:buClr>
          <a:srgbClr val="B01E2D"/>
        </a:buClr>
        <a:buSzPct val="130000"/>
        <a:buFont typeface="Wingdings" pitchFamily="2" charset="2"/>
        <a:buChar char="§"/>
        <a:defRPr sz="2000">
          <a:solidFill>
            <a:schemeClr val="tx1"/>
          </a:solidFill>
          <a:latin typeface="+mn-lt"/>
        </a:defRPr>
      </a:lvl3pPr>
      <a:lvl4pPr marL="1433513" indent="-265113" algn="l" rtl="0" eaLnBrk="1" fontAlgn="base" hangingPunct="1">
        <a:spcBef>
          <a:spcPct val="20000"/>
        </a:spcBef>
        <a:spcAft>
          <a:spcPct val="0"/>
        </a:spcAft>
        <a:buClr>
          <a:srgbClr val="B01E2D"/>
        </a:buClr>
        <a:buSzPct val="130000"/>
        <a:buFont typeface="Wingdings" pitchFamily="2" charset="2"/>
        <a:buChar char="§"/>
        <a:defRPr sz="2000">
          <a:solidFill>
            <a:schemeClr val="tx1"/>
          </a:solidFill>
          <a:latin typeface="+mn-lt"/>
        </a:defRPr>
      </a:lvl4pPr>
      <a:lvl5pPr marL="1878013" indent="-265113" algn="l" rtl="0" eaLnBrk="1" fontAlgn="base" hangingPunct="1">
        <a:spcBef>
          <a:spcPct val="20000"/>
        </a:spcBef>
        <a:spcAft>
          <a:spcPct val="0"/>
        </a:spcAft>
        <a:buClr>
          <a:srgbClr val="B01E2D"/>
        </a:buClr>
        <a:buSzPct val="130000"/>
        <a:buFont typeface="Wingdings" pitchFamily="2" charset="2"/>
        <a:buChar char="§"/>
        <a:defRPr sz="2000">
          <a:solidFill>
            <a:schemeClr val="tx1"/>
          </a:solidFill>
          <a:latin typeface="+mn-lt"/>
        </a:defRPr>
      </a:lvl5pPr>
      <a:lvl6pPr marL="2335213" indent="-265113" algn="l" rtl="0" eaLnBrk="1" fontAlgn="base" hangingPunct="1">
        <a:spcBef>
          <a:spcPct val="20000"/>
        </a:spcBef>
        <a:spcAft>
          <a:spcPct val="0"/>
        </a:spcAft>
        <a:buClr>
          <a:srgbClr val="B01E2D"/>
        </a:buClr>
        <a:buSzPct val="130000"/>
        <a:buFont typeface="Wingdings" pitchFamily="2" charset="2"/>
        <a:buChar char="§"/>
        <a:defRPr sz="2000">
          <a:solidFill>
            <a:schemeClr val="tx1"/>
          </a:solidFill>
          <a:latin typeface="+mn-lt"/>
        </a:defRPr>
      </a:lvl6pPr>
      <a:lvl7pPr marL="2792413" indent="-265113" algn="l" rtl="0" eaLnBrk="1" fontAlgn="base" hangingPunct="1">
        <a:spcBef>
          <a:spcPct val="20000"/>
        </a:spcBef>
        <a:spcAft>
          <a:spcPct val="0"/>
        </a:spcAft>
        <a:buClr>
          <a:srgbClr val="B01E2D"/>
        </a:buClr>
        <a:buSzPct val="130000"/>
        <a:buFont typeface="Wingdings" pitchFamily="2" charset="2"/>
        <a:buChar char="§"/>
        <a:defRPr sz="2000">
          <a:solidFill>
            <a:schemeClr val="tx1"/>
          </a:solidFill>
          <a:latin typeface="+mn-lt"/>
        </a:defRPr>
      </a:lvl7pPr>
      <a:lvl8pPr marL="3249613" indent="-265113" algn="l" rtl="0" eaLnBrk="1" fontAlgn="base" hangingPunct="1">
        <a:spcBef>
          <a:spcPct val="20000"/>
        </a:spcBef>
        <a:spcAft>
          <a:spcPct val="0"/>
        </a:spcAft>
        <a:buClr>
          <a:srgbClr val="B01E2D"/>
        </a:buClr>
        <a:buSzPct val="130000"/>
        <a:buFont typeface="Wingdings" pitchFamily="2" charset="2"/>
        <a:buChar char="§"/>
        <a:defRPr sz="2000">
          <a:solidFill>
            <a:schemeClr val="tx1"/>
          </a:solidFill>
          <a:latin typeface="+mn-lt"/>
        </a:defRPr>
      </a:lvl8pPr>
      <a:lvl9pPr marL="3706813" indent="-265113" algn="l" rtl="0" eaLnBrk="1" fontAlgn="base" hangingPunct="1">
        <a:spcBef>
          <a:spcPct val="20000"/>
        </a:spcBef>
        <a:spcAft>
          <a:spcPct val="0"/>
        </a:spcAft>
        <a:buClr>
          <a:srgbClr val="B01E2D"/>
        </a:buClr>
        <a:buSzPct val="130000"/>
        <a:buFont typeface="Wingdings" pitchFamily="2" charset="2"/>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hyperlink" Target="http://europa.eu.int/eur-lex/lex/LexUriServ/site/en/com/2000/com2000_0078en01.pdf" TargetMode="External"/><Relationship Id="rId4" Type="http://schemas.openxmlformats.org/officeDocument/2006/relationships/hyperlink" Target="http://europa.eu.int/eur-lex/lex/LexUriServ/LexUriServ.do?uri=CELEX:32002L0073:EN:HTML" TargetMode="External"/><Relationship Id="rId5" Type="http://schemas.openxmlformats.org/officeDocument/2006/relationships/hyperlink" Target="http://europa.eu.int/cj/en/transitpage.htm" TargetMode="Externa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oleObject2.bin"/><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hyperlink" Target="http://ec.europa.eu/justice/gender-equality/link/index_en.htm" TargetMode="External"/><Relationship Id="rId4" Type="http://schemas.openxmlformats.org/officeDocument/2006/relationships/hyperlink" Target="http://eige.europa.eu" TargetMode="External"/><Relationship Id="rId5" Type="http://schemas.openxmlformats.org/officeDocument/2006/relationships/hyperlink" Target="http://www.genderkompetenz.info/eng.html" TargetMode="External"/><Relationship Id="rId6" Type="http://schemas.openxmlformats.org/officeDocument/2006/relationships/hyperlink" Target="http://www.mddsz.gov.si/en/areas_of_work/equal_opportunities/" TargetMode="External"/><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hyperlink" Target="mailto:bergmann@Lrsocialresearch.at" TargetMode="External"/><Relationship Id="rId4" Type="http://schemas.openxmlformats.org/officeDocument/2006/relationships/hyperlink" Target="mailto:willsberger@Lrsocialresearch.at" TargetMode="External"/><Relationship Id="rId5" Type="http://schemas.openxmlformats.org/officeDocument/2006/relationships/hyperlink" Target="http://www.Lrsocialresearch.at" TargetMode="External"/><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1.bin"/><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2802" name="Rectangle 2"/>
          <p:cNvSpPr>
            <a:spLocks noGrp="1" noChangeArrowheads="1"/>
          </p:cNvSpPr>
          <p:nvPr>
            <p:ph type="ctrTitle"/>
          </p:nvPr>
        </p:nvSpPr>
        <p:spPr>
          <a:xfrm>
            <a:off x="647700" y="1980526"/>
            <a:ext cx="7772400" cy="430887"/>
          </a:xfrm>
        </p:spPr>
        <p:txBody>
          <a:bodyPr/>
          <a:lstStyle/>
          <a:p>
            <a:r>
              <a:rPr lang="de-DE" dirty="0">
                <a:solidFill>
                  <a:srgbClr val="B01E2D"/>
                </a:solidFill>
              </a:rPr>
              <a:t>Gender Mainstreaming</a:t>
            </a:r>
          </a:p>
        </p:txBody>
      </p:sp>
      <p:sp>
        <p:nvSpPr>
          <p:cNvPr id="332803" name="Rectangle 3"/>
          <p:cNvSpPr>
            <a:spLocks noGrp="1" noChangeArrowheads="1"/>
          </p:cNvSpPr>
          <p:nvPr>
            <p:ph type="subTitle" idx="1"/>
          </p:nvPr>
        </p:nvSpPr>
        <p:spPr>
          <a:xfrm>
            <a:off x="647700" y="3957638"/>
            <a:ext cx="7773988" cy="304800"/>
          </a:xfrm>
          <a:noFill/>
        </p:spPr>
        <p:txBody>
          <a:bodyPr/>
          <a:lstStyle/>
          <a:p>
            <a:pPr algn="l"/>
            <a:r>
              <a:rPr lang="de-DE" dirty="0" smtClean="0"/>
              <a:t>Nadja Bergmann und Barbara Willsberger</a:t>
            </a:r>
            <a:endParaRPr lang="de-DE" dirty="0"/>
          </a:p>
        </p:txBody>
      </p:sp>
      <p:sp>
        <p:nvSpPr>
          <p:cNvPr id="332805" name="Rectangle 5"/>
          <p:cNvSpPr>
            <a:spLocks noChangeArrowheads="1"/>
          </p:cNvSpPr>
          <p:nvPr/>
        </p:nvSpPr>
        <p:spPr bwMode="auto">
          <a:xfrm>
            <a:off x="647700" y="5037138"/>
            <a:ext cx="5616575" cy="30480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lIns="0" tIns="0" rIns="0" bIns="0" anchor="b">
            <a:spAutoFit/>
          </a:bodyPr>
          <a:lstStyle/>
          <a:p>
            <a:pPr algn="l">
              <a:spcBef>
                <a:spcPct val="20000"/>
              </a:spcBef>
              <a:buClr>
                <a:srgbClr val="B01E2D"/>
              </a:buClr>
              <a:buSzPct val="130000"/>
              <a:buFont typeface="Wingdings" pitchFamily="2" charset="2"/>
              <a:buNone/>
            </a:pPr>
            <a:r>
              <a:rPr lang="de-DE" sz="2000" dirty="0" smtClean="0">
                <a:solidFill>
                  <a:srgbClr val="808080"/>
                </a:solidFill>
              </a:rPr>
              <a:t>Workshop</a:t>
            </a:r>
            <a:endParaRPr lang="de-DE" sz="2000" dirty="0">
              <a:solidFill>
                <a:srgbClr val="808080"/>
              </a:solidFill>
            </a:endParaRPr>
          </a:p>
        </p:txBody>
      </p:sp>
      <p:sp>
        <p:nvSpPr>
          <p:cNvPr id="332806" name="Rectangle 6"/>
          <p:cNvSpPr>
            <a:spLocks noChangeArrowheads="1"/>
          </p:cNvSpPr>
          <p:nvPr/>
        </p:nvSpPr>
        <p:spPr bwMode="auto">
          <a:xfrm>
            <a:off x="5148064" y="5037138"/>
            <a:ext cx="3240287" cy="307777"/>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wrap="square" lIns="0" tIns="0" rIns="0" bIns="0">
            <a:spAutoFit/>
          </a:bodyPr>
          <a:lstStyle/>
          <a:p>
            <a:pPr algn="r">
              <a:spcBef>
                <a:spcPct val="20000"/>
              </a:spcBef>
              <a:buClr>
                <a:srgbClr val="B01E2D"/>
              </a:buClr>
              <a:buSzPct val="130000"/>
              <a:buFont typeface="Wingdings" pitchFamily="2" charset="2"/>
              <a:buNone/>
            </a:pPr>
            <a:r>
              <a:rPr lang="de-DE" sz="2000" dirty="0" smtClean="0">
                <a:solidFill>
                  <a:srgbClr val="808080"/>
                </a:solidFill>
              </a:rPr>
              <a:t>Ljubljana, 12</a:t>
            </a:r>
            <a:r>
              <a:rPr lang="de-DE" sz="2000" baseline="30000" dirty="0" smtClean="0">
                <a:solidFill>
                  <a:srgbClr val="808080"/>
                </a:solidFill>
              </a:rPr>
              <a:t>th</a:t>
            </a:r>
            <a:r>
              <a:rPr lang="de-DE" sz="2000" dirty="0" smtClean="0">
                <a:solidFill>
                  <a:srgbClr val="808080"/>
                </a:solidFill>
              </a:rPr>
              <a:t> </a:t>
            </a:r>
            <a:r>
              <a:rPr lang="de-DE" sz="2000" dirty="0" err="1" smtClean="0">
                <a:solidFill>
                  <a:srgbClr val="808080"/>
                </a:solidFill>
              </a:rPr>
              <a:t>of</a:t>
            </a:r>
            <a:r>
              <a:rPr lang="de-DE" sz="2000" dirty="0" smtClean="0">
                <a:solidFill>
                  <a:srgbClr val="808080"/>
                </a:solidFill>
              </a:rPr>
              <a:t> </a:t>
            </a:r>
            <a:r>
              <a:rPr lang="de-DE" sz="2000" dirty="0" err="1" smtClean="0">
                <a:solidFill>
                  <a:srgbClr val="808080"/>
                </a:solidFill>
              </a:rPr>
              <a:t>October</a:t>
            </a:r>
            <a:r>
              <a:rPr lang="de-DE" sz="2000" dirty="0" smtClean="0">
                <a:solidFill>
                  <a:srgbClr val="808080"/>
                </a:solidFill>
              </a:rPr>
              <a:t> 2016</a:t>
            </a:r>
            <a:endParaRPr lang="de-DE" sz="2000" dirty="0">
              <a:solidFill>
                <a:srgbClr val="80808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fld id="{C2C408A6-66C0-4959-9F5B-45E764714EC8}" type="slidenum">
              <a:rPr lang="de-DE"/>
              <a:pPr/>
              <a:t>10</a:t>
            </a:fld>
            <a:endParaRPr lang="de-DE"/>
          </a:p>
        </p:txBody>
      </p:sp>
      <p:sp>
        <p:nvSpPr>
          <p:cNvPr id="334850" name="Rectangle 2"/>
          <p:cNvSpPr>
            <a:spLocks noGrp="1" noChangeArrowheads="1"/>
          </p:cNvSpPr>
          <p:nvPr>
            <p:ph type="title"/>
          </p:nvPr>
        </p:nvSpPr>
        <p:spPr/>
        <p:txBody>
          <a:bodyPr/>
          <a:lstStyle/>
          <a:p>
            <a:r>
              <a:rPr lang="en-GB" sz="2400" dirty="0" smtClean="0"/>
              <a:t>Why Gender Mainstreaming – the EU-framework II</a:t>
            </a:r>
            <a:endParaRPr lang="de-DE" sz="2400" dirty="0"/>
          </a:p>
        </p:txBody>
      </p:sp>
      <p:sp>
        <p:nvSpPr>
          <p:cNvPr id="334852" name="Rectangle 4"/>
          <p:cNvSpPr>
            <a:spLocks noGrp="1" noChangeArrowheads="1"/>
          </p:cNvSpPr>
          <p:nvPr>
            <p:ph type="body" idx="1"/>
          </p:nvPr>
        </p:nvSpPr>
        <p:spPr>
          <a:noFill/>
          <a:ln/>
        </p:spPr>
        <p:txBody>
          <a:bodyPr/>
          <a:lstStyle/>
          <a:p>
            <a:r>
              <a:rPr lang="en-GB" dirty="0" smtClean="0"/>
              <a:t>The Strategic engagement for gender equality 2016-2019 was published in December 2015 and focuses on the following five priority areas:</a:t>
            </a:r>
          </a:p>
          <a:p>
            <a:pPr lvl="1"/>
            <a:r>
              <a:rPr lang="en-GB" dirty="0" smtClean="0"/>
              <a:t>Increasing female labour market participation and equal economic independence</a:t>
            </a:r>
          </a:p>
          <a:p>
            <a:pPr lvl="1"/>
            <a:r>
              <a:rPr lang="en-GB" dirty="0" smtClean="0"/>
              <a:t>Reducing the gender pay, earnings and pension gaps and thus fighting poverty among women</a:t>
            </a:r>
          </a:p>
          <a:p>
            <a:pPr lvl="1"/>
            <a:r>
              <a:rPr lang="en-GB" dirty="0" smtClean="0"/>
              <a:t>Promoting equality between women and men in decision-making</a:t>
            </a:r>
          </a:p>
          <a:p>
            <a:pPr lvl="1"/>
            <a:r>
              <a:rPr lang="en-GB" dirty="0" smtClean="0"/>
              <a:t>Combating gender-based violence and protecting and supporting victims</a:t>
            </a:r>
          </a:p>
          <a:p>
            <a:pPr lvl="1"/>
            <a:r>
              <a:rPr lang="en-GB" dirty="0" smtClean="0"/>
              <a:t>Promoting gender equality and women's rights across the world  </a:t>
            </a:r>
          </a:p>
          <a:p>
            <a:r>
              <a:rPr lang="en-GB" dirty="0" smtClean="0"/>
              <a:t>The Strategic engagement reaffirms also the commitment to gender mainstreaming: A gender equality perspective will be integrated into all EU policies as well as into EU funding programmes. The Strategic engagement also supports the implementation of the gender equality dimension in the Europe 2020 Strategy.</a:t>
            </a:r>
            <a:endParaRPr lang="en-GB"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652037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fld id="{C2C408A6-66C0-4959-9F5B-45E764714EC8}" type="slidenum">
              <a:rPr lang="de-DE"/>
              <a:pPr/>
              <a:t>11</a:t>
            </a:fld>
            <a:endParaRPr lang="de-DE"/>
          </a:p>
        </p:txBody>
      </p:sp>
      <p:sp>
        <p:nvSpPr>
          <p:cNvPr id="334850" name="Rectangle 2"/>
          <p:cNvSpPr>
            <a:spLocks noGrp="1" noChangeArrowheads="1"/>
          </p:cNvSpPr>
          <p:nvPr>
            <p:ph type="title"/>
          </p:nvPr>
        </p:nvSpPr>
        <p:spPr/>
        <p:txBody>
          <a:bodyPr/>
          <a:lstStyle/>
          <a:p>
            <a:r>
              <a:rPr lang="en-GB" sz="2400" dirty="0" smtClean="0"/>
              <a:t>Why Gender Mainstreaming – the legal framework</a:t>
            </a:r>
            <a:endParaRPr lang="de-DE" sz="2400" dirty="0"/>
          </a:p>
        </p:txBody>
      </p:sp>
      <p:sp>
        <p:nvSpPr>
          <p:cNvPr id="334852" name="Rectangle 4"/>
          <p:cNvSpPr>
            <a:spLocks noGrp="1" noChangeArrowheads="1"/>
          </p:cNvSpPr>
          <p:nvPr>
            <p:ph type="body" idx="1"/>
          </p:nvPr>
        </p:nvSpPr>
        <p:spPr>
          <a:noFill/>
          <a:ln/>
        </p:spPr>
        <p:txBody>
          <a:bodyPr/>
          <a:lstStyle/>
          <a:p>
            <a:endParaRPr lang="en-GB" dirty="0" smtClean="0"/>
          </a:p>
          <a:p>
            <a:r>
              <a:rPr lang="en-GB" dirty="0"/>
              <a:t>The basic principles of gender policy in European law are set out in the </a:t>
            </a:r>
            <a:r>
              <a:rPr lang="en-GB" dirty="0" smtClean="0"/>
              <a:t>Community’s Treaties</a:t>
            </a:r>
            <a:r>
              <a:rPr lang="en-GB" dirty="0"/>
              <a:t> </a:t>
            </a:r>
            <a:r>
              <a:rPr lang="en-GB" dirty="0" smtClean="0"/>
              <a:t>– treaty from Amsterdam 1997: </a:t>
            </a:r>
            <a:r>
              <a:rPr lang="en-GB" dirty="0"/>
              <a:t>Gender Mainstreaming as make it compulsory for European institutions at all times to bear gender equality in mind and actively to promote </a:t>
            </a:r>
            <a:r>
              <a:rPr lang="en-GB" dirty="0" smtClean="0"/>
              <a:t>it</a:t>
            </a:r>
          </a:p>
          <a:p>
            <a:r>
              <a:rPr lang="en-GB" dirty="0" smtClean="0"/>
              <a:t>By </a:t>
            </a:r>
            <a:r>
              <a:rPr lang="en-GB" dirty="0"/>
              <a:t>means of Directives, the ban on discrimination was extended to cover other areas of working life and refined. </a:t>
            </a:r>
            <a:r>
              <a:rPr lang="en-GB" dirty="0" smtClean="0"/>
              <a:t>Two Directives </a:t>
            </a:r>
            <a:r>
              <a:rPr lang="en-GB" dirty="0"/>
              <a:t>may be highlighted:</a:t>
            </a:r>
          </a:p>
          <a:p>
            <a:r>
              <a:rPr lang="en-GB" dirty="0" smtClean="0">
                <a:hlinkClick r:id="rId3" tooltip="download PDF (Acrobat Reader) document: http://europa.eu.int/eur-lex/lex/LexUriServ/site/en/com/2000/com2000_0078en01.pdf"/>
              </a:rPr>
              <a:t>Council </a:t>
            </a:r>
            <a:r>
              <a:rPr lang="en-GB" dirty="0">
                <a:hlinkClick r:id="rId3" tooltip="download PDF (Acrobat Reader) document: http://europa.eu.int/eur-lex/lex/LexUriServ/site/en/com/2000/com2000_0078en01.pdf"/>
              </a:rPr>
              <a:t>Directive 2000/78/EC </a:t>
            </a:r>
            <a:r>
              <a:rPr lang="en-GB" dirty="0"/>
              <a:t>forbids discrimination in working life on the basis of religion or belief, disability, age or sexual orientation and</a:t>
            </a:r>
          </a:p>
          <a:p>
            <a:r>
              <a:rPr lang="en-GB" dirty="0">
                <a:hlinkClick r:id="rId4" tooltip="external link: http://europa.eu.int/eur-lex/lex/LexUriServ/LexUriServ.do?uri=CELEX:32002L0073:EN:HTML"/>
              </a:rPr>
              <a:t>Council Directive 2002/73/EC</a:t>
            </a:r>
            <a:r>
              <a:rPr lang="en-GB" dirty="0"/>
              <a:t> updates the previous equal treatment Directive to take account of sexual harassment and indirect discrimination, etc.</a:t>
            </a:r>
          </a:p>
          <a:p>
            <a:r>
              <a:rPr lang="en-GB" dirty="0"/>
              <a:t>In addition to the Directives, the </a:t>
            </a:r>
            <a:r>
              <a:rPr lang="en-GB" dirty="0">
                <a:hlinkClick r:id="rId5" tooltip="external link: http://europa.eu.int/cj/en/transitpage.htm"/>
              </a:rPr>
              <a:t>case law of the European Court of Justice (ECJ)</a:t>
            </a:r>
            <a:r>
              <a:rPr lang="en-GB" dirty="0"/>
              <a:t> is also significant for changes in the law on equal treatment in the Member States.</a:t>
            </a:r>
          </a:p>
          <a:p>
            <a:endParaRPr lang="en-GB"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652037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fld id="{C2C408A6-66C0-4959-9F5B-45E764714EC8}" type="slidenum">
              <a:rPr lang="de-DE"/>
              <a:pPr/>
              <a:t>12</a:t>
            </a:fld>
            <a:endParaRPr lang="de-DE"/>
          </a:p>
        </p:txBody>
      </p:sp>
      <p:sp>
        <p:nvSpPr>
          <p:cNvPr id="334850" name="Rectangle 2"/>
          <p:cNvSpPr>
            <a:spLocks noGrp="1" noChangeArrowheads="1"/>
          </p:cNvSpPr>
          <p:nvPr>
            <p:ph type="title"/>
          </p:nvPr>
        </p:nvSpPr>
        <p:spPr/>
        <p:txBody>
          <a:bodyPr/>
          <a:lstStyle/>
          <a:p>
            <a:r>
              <a:rPr lang="en-GB" sz="2400" dirty="0" smtClean="0"/>
              <a:t>Why Gender Mainstreaming – the legal framework II</a:t>
            </a:r>
            <a:endParaRPr lang="de-DE" sz="2400" dirty="0"/>
          </a:p>
        </p:txBody>
      </p:sp>
      <p:sp>
        <p:nvSpPr>
          <p:cNvPr id="334852" name="Rectangle 4"/>
          <p:cNvSpPr>
            <a:spLocks noGrp="1" noChangeArrowheads="1"/>
          </p:cNvSpPr>
          <p:nvPr>
            <p:ph type="body" idx="1"/>
          </p:nvPr>
        </p:nvSpPr>
        <p:spPr>
          <a:noFill/>
          <a:ln/>
        </p:spPr>
        <p:txBody>
          <a:bodyPr/>
          <a:lstStyle/>
          <a:p>
            <a:endParaRPr lang="en-GB" dirty="0" smtClean="0"/>
          </a:p>
          <a:p>
            <a:r>
              <a:rPr lang="en-GB" dirty="0" smtClean="0"/>
              <a:t>Regulation of ESIF-Funds 1999: Gender equality as target in all Structural funds</a:t>
            </a:r>
          </a:p>
          <a:p>
            <a:r>
              <a:rPr lang="en-GB" dirty="0" smtClean="0"/>
              <a:t>Embedding of GM in the field of employment policy</a:t>
            </a:r>
          </a:p>
          <a:p>
            <a:pPr lvl="1"/>
            <a:r>
              <a:rPr lang="de-AT" dirty="0" smtClean="0"/>
              <a:t>ESF</a:t>
            </a:r>
          </a:p>
          <a:p>
            <a:pPr lvl="1"/>
            <a:r>
              <a:rPr lang="de-AT" dirty="0" err="1" smtClean="0"/>
              <a:t>Employment</a:t>
            </a:r>
            <a:r>
              <a:rPr lang="de-AT" dirty="0" smtClean="0"/>
              <a:t> Guidelines (in </a:t>
            </a:r>
            <a:r>
              <a:rPr lang="de-AT" dirty="0" err="1" smtClean="0"/>
              <a:t>the</a:t>
            </a:r>
            <a:r>
              <a:rPr lang="de-AT" dirty="0" smtClean="0"/>
              <a:t> </a:t>
            </a:r>
            <a:r>
              <a:rPr lang="de-AT" dirty="0" err="1" smtClean="0"/>
              <a:t>frame</a:t>
            </a:r>
            <a:r>
              <a:rPr lang="de-AT" dirty="0" smtClean="0"/>
              <a:t> </a:t>
            </a:r>
            <a:r>
              <a:rPr lang="de-AT" dirty="0" err="1" smtClean="0"/>
              <a:t>of</a:t>
            </a:r>
            <a:r>
              <a:rPr lang="de-AT" dirty="0" smtClean="0"/>
              <a:t> </a:t>
            </a:r>
            <a:r>
              <a:rPr lang="de-AT" dirty="0" err="1" smtClean="0"/>
              <a:t>the</a:t>
            </a:r>
            <a:r>
              <a:rPr lang="de-AT" dirty="0" smtClean="0"/>
              <a:t> European </a:t>
            </a:r>
            <a:r>
              <a:rPr lang="de-AT" dirty="0" err="1" smtClean="0"/>
              <a:t>Employment</a:t>
            </a:r>
            <a:r>
              <a:rPr lang="de-AT" dirty="0" smtClean="0"/>
              <a:t> </a:t>
            </a:r>
            <a:r>
              <a:rPr lang="de-AT" dirty="0" err="1" smtClean="0"/>
              <a:t>Stragegy</a:t>
            </a:r>
            <a:r>
              <a:rPr lang="de-AT" dirty="0" smtClean="0"/>
              <a:t>)</a:t>
            </a:r>
          </a:p>
          <a:p>
            <a:endParaRPr lang="en-GB" dirty="0"/>
          </a:p>
          <a:p>
            <a:r>
              <a:rPr lang="de-AT" dirty="0" smtClean="0"/>
              <a:t>National embedding:</a:t>
            </a:r>
          </a:p>
          <a:p>
            <a:pPr lvl="1"/>
            <a:r>
              <a:rPr lang="de-DE" dirty="0" err="1" smtClean="0"/>
              <a:t>Equal</a:t>
            </a:r>
            <a:r>
              <a:rPr lang="de-DE" dirty="0" smtClean="0"/>
              <a:t> </a:t>
            </a:r>
            <a:r>
              <a:rPr lang="de-DE" dirty="0" err="1" smtClean="0"/>
              <a:t>Opportunities</a:t>
            </a:r>
            <a:r>
              <a:rPr lang="de-DE" dirty="0" smtClean="0"/>
              <a:t> of </a:t>
            </a:r>
            <a:r>
              <a:rPr lang="de-DE" dirty="0" err="1" smtClean="0"/>
              <a:t>Women</a:t>
            </a:r>
            <a:r>
              <a:rPr lang="de-DE" dirty="0" smtClean="0"/>
              <a:t> and Men </a:t>
            </a:r>
            <a:r>
              <a:rPr lang="de-DE" dirty="0" err="1" smtClean="0"/>
              <a:t>Act</a:t>
            </a:r>
            <a:r>
              <a:rPr lang="de-DE" dirty="0" smtClean="0"/>
              <a:t> (2002)</a:t>
            </a:r>
          </a:p>
          <a:p>
            <a:pPr lvl="1"/>
            <a:r>
              <a:rPr lang="de-DE" dirty="0" err="1" smtClean="0"/>
              <a:t>Protection</a:t>
            </a:r>
            <a:r>
              <a:rPr lang="de-DE" dirty="0" smtClean="0"/>
              <a:t> </a:t>
            </a:r>
            <a:r>
              <a:rPr lang="de-DE" dirty="0" err="1" smtClean="0"/>
              <a:t>against</a:t>
            </a:r>
            <a:r>
              <a:rPr lang="de-DE" dirty="0" smtClean="0"/>
              <a:t> </a:t>
            </a:r>
            <a:r>
              <a:rPr lang="de-DE" dirty="0" err="1" smtClean="0"/>
              <a:t>Discrimination</a:t>
            </a:r>
            <a:r>
              <a:rPr lang="de-DE" dirty="0" smtClean="0"/>
              <a:t> </a:t>
            </a:r>
            <a:r>
              <a:rPr lang="de-DE" dirty="0" err="1" smtClean="0"/>
              <a:t>Act</a:t>
            </a:r>
            <a:r>
              <a:rPr lang="de-DE" dirty="0" smtClean="0"/>
              <a:t> (2016)</a:t>
            </a:r>
          </a:p>
          <a:p>
            <a:pPr lvl="1"/>
            <a:r>
              <a:rPr lang="de-DE" dirty="0" smtClean="0"/>
              <a:t>National Programme </a:t>
            </a:r>
            <a:r>
              <a:rPr lang="de-DE" dirty="0" err="1" smtClean="0"/>
              <a:t>for</a:t>
            </a:r>
            <a:r>
              <a:rPr lang="de-DE" dirty="0" smtClean="0"/>
              <a:t> </a:t>
            </a:r>
            <a:r>
              <a:rPr lang="de-DE" dirty="0" err="1" smtClean="0"/>
              <a:t>Equality</a:t>
            </a:r>
            <a:r>
              <a:rPr lang="de-DE" dirty="0" smtClean="0"/>
              <a:t> </a:t>
            </a:r>
            <a:r>
              <a:rPr lang="de-DE" dirty="0" err="1" smtClean="0"/>
              <a:t>between</a:t>
            </a:r>
            <a:r>
              <a:rPr lang="de-DE" dirty="0" smtClean="0"/>
              <a:t> </a:t>
            </a:r>
            <a:r>
              <a:rPr lang="de-DE" dirty="0" err="1" smtClean="0"/>
              <a:t>Women</a:t>
            </a:r>
            <a:r>
              <a:rPr lang="de-DE" dirty="0" smtClean="0"/>
              <a:t> and Men </a:t>
            </a:r>
            <a:r>
              <a:rPr lang="de-DE" dirty="0" err="1" smtClean="0"/>
              <a:t>for</a:t>
            </a:r>
            <a:r>
              <a:rPr lang="de-DE" dirty="0" smtClean="0"/>
              <a:t> </a:t>
            </a:r>
            <a:r>
              <a:rPr lang="de-DE" dirty="0" err="1" smtClean="0"/>
              <a:t>period</a:t>
            </a:r>
            <a:r>
              <a:rPr lang="de-DE" dirty="0" smtClean="0"/>
              <a:t> 2015–2020</a:t>
            </a:r>
            <a:endParaRPr lang="de-AT" dirty="0" smtClean="0"/>
          </a:p>
          <a:p>
            <a:pPr lvl="1"/>
            <a:r>
              <a:rPr lang="de-AT" dirty="0" smtClean="0"/>
              <a:t>National Action Plans</a:t>
            </a:r>
          </a:p>
          <a:p>
            <a:pPr lvl="1"/>
            <a:r>
              <a:rPr lang="de-AT" dirty="0" smtClean="0"/>
              <a:t>National Operational Programmes</a:t>
            </a:r>
            <a:endParaRPr lang="en-GB"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127805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Foliennummernplatzhalter 3"/>
          <p:cNvSpPr>
            <a:spLocks noGrp="1"/>
          </p:cNvSpPr>
          <p:nvPr>
            <p:ph type="sldNum" sz="quarter" idx="10"/>
          </p:nvPr>
        </p:nvSpPr>
        <p:spPr/>
        <p:txBody>
          <a:bodyPr/>
          <a:lstStyle/>
          <a:p>
            <a:fld id="{25C82E05-092A-4005-A3D0-C15EF097C995}" type="slidenum">
              <a:rPr lang="de-DE"/>
              <a:pPr/>
              <a:t>13</a:t>
            </a:fld>
            <a:endParaRPr lang="de-DE"/>
          </a:p>
        </p:txBody>
      </p:sp>
      <p:sp>
        <p:nvSpPr>
          <p:cNvPr id="335874" name="Rectangle 2"/>
          <p:cNvSpPr>
            <a:spLocks noGrp="1" noChangeArrowheads="1"/>
          </p:cNvSpPr>
          <p:nvPr>
            <p:ph type="title"/>
          </p:nvPr>
        </p:nvSpPr>
        <p:spPr>
          <a:xfrm>
            <a:off x="899592" y="188913"/>
            <a:ext cx="7812608" cy="511175"/>
          </a:xfrm>
        </p:spPr>
        <p:txBody>
          <a:bodyPr/>
          <a:lstStyle/>
          <a:p>
            <a:r>
              <a:rPr lang="de-DE" dirty="0" err="1" smtClean="0"/>
              <a:t>Why</a:t>
            </a:r>
            <a:r>
              <a:rPr lang="de-DE" dirty="0" smtClean="0"/>
              <a:t> Gender Mainstreaming</a:t>
            </a:r>
            <a:endParaRPr lang="de-DE" dirty="0"/>
          </a:p>
        </p:txBody>
      </p:sp>
      <p:sp>
        <p:nvSpPr>
          <p:cNvPr id="335876" name="Rectangle 4"/>
          <p:cNvSpPr>
            <a:spLocks noChangeArrowheads="1"/>
          </p:cNvSpPr>
          <p:nvPr/>
        </p:nvSpPr>
        <p:spPr bwMode="auto">
          <a:xfrm>
            <a:off x="0" y="2057400"/>
            <a:ext cx="9144000" cy="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wrap="none" anchor="ctr">
            <a:spAutoFit/>
          </a:bodyPr>
          <a:lstStyle/>
          <a:p>
            <a:endParaRPr lang="de-AT"/>
          </a:p>
        </p:txBody>
      </p:sp>
      <p:sp>
        <p:nvSpPr>
          <p:cNvPr id="10" name="Text Box 8"/>
          <p:cNvSpPr txBox="1">
            <a:spLocks noChangeArrowheads="1"/>
          </p:cNvSpPr>
          <p:nvPr/>
        </p:nvSpPr>
        <p:spPr bwMode="auto">
          <a:xfrm>
            <a:off x="1524000" y="3276600"/>
            <a:ext cx="6096000" cy="45720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a:spAutoFit/>
          </a:bodyPr>
          <a:lstStyle/>
          <a:p>
            <a:endParaRPr lang="en-US" altLang="en-US" sz="2400"/>
          </a:p>
        </p:txBody>
      </p:sp>
      <p:graphicFrame>
        <p:nvGraphicFramePr>
          <p:cNvPr id="2" name="Objekt 1"/>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37147185"/>
              </p:ext>
            </p:extLst>
          </p:nvPr>
        </p:nvGraphicFramePr>
        <p:xfrm>
          <a:off x="1619672" y="1615281"/>
          <a:ext cx="5394325" cy="3322638"/>
        </p:xfrm>
        <a:graphic>
          <a:graphicData uri="http://schemas.openxmlformats.org/presentationml/2006/ole">
            <p:oleObj spid="_x0000_s31784" r:id="rId4" imgW="7558895" imgH="4648111" progId="">
              <p:embed/>
            </p:oleObj>
          </a:graphicData>
        </a:graphic>
      </p:graphicFrame>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318691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fld id="{C2C408A6-66C0-4959-9F5B-45E764714EC8}" type="slidenum">
              <a:rPr lang="de-DE"/>
              <a:pPr/>
              <a:t>14</a:t>
            </a:fld>
            <a:endParaRPr lang="de-DE"/>
          </a:p>
        </p:txBody>
      </p:sp>
      <p:sp>
        <p:nvSpPr>
          <p:cNvPr id="334850" name="Rectangle 2"/>
          <p:cNvSpPr>
            <a:spLocks noGrp="1" noChangeArrowheads="1"/>
          </p:cNvSpPr>
          <p:nvPr>
            <p:ph type="title"/>
          </p:nvPr>
        </p:nvSpPr>
        <p:spPr/>
        <p:txBody>
          <a:bodyPr/>
          <a:lstStyle/>
          <a:p>
            <a:r>
              <a:rPr lang="en-GB" sz="2400" dirty="0" smtClean="0"/>
              <a:t>Gender Perspective in the Field of Employment</a:t>
            </a:r>
            <a:endParaRPr lang="de-DE" sz="2400" dirty="0"/>
          </a:p>
        </p:txBody>
      </p:sp>
      <p:sp>
        <p:nvSpPr>
          <p:cNvPr id="334852" name="Rectangle 4"/>
          <p:cNvSpPr>
            <a:spLocks noGrp="1" noChangeArrowheads="1"/>
          </p:cNvSpPr>
          <p:nvPr>
            <p:ph type="body" idx="1"/>
          </p:nvPr>
        </p:nvSpPr>
        <p:spPr>
          <a:noFill/>
          <a:ln/>
        </p:spPr>
        <p:txBody>
          <a:bodyPr/>
          <a:lstStyle/>
          <a:p>
            <a:r>
              <a:rPr lang="en-GB" dirty="0" smtClean="0"/>
              <a:t>Women continue to be less often employed than men overall </a:t>
            </a:r>
          </a:p>
          <a:p>
            <a:r>
              <a:rPr lang="en-GB" dirty="0" smtClean="0"/>
              <a:t>There are clear differences between men and women with regard to the unemployment rate</a:t>
            </a:r>
          </a:p>
          <a:p>
            <a:r>
              <a:rPr lang="en-GB" dirty="0" smtClean="0"/>
              <a:t>Women are still mainly responsible for unpaid work in private households. </a:t>
            </a:r>
          </a:p>
          <a:p>
            <a:r>
              <a:rPr lang="en-GB" dirty="0" smtClean="0"/>
              <a:t>Women more frequently take part-time or low-paid work, most men work full-time </a:t>
            </a:r>
          </a:p>
          <a:p>
            <a:r>
              <a:rPr lang="en-GB" dirty="0" smtClean="0"/>
              <a:t>There continues to be a significant income gap between men and women</a:t>
            </a:r>
          </a:p>
          <a:p>
            <a:r>
              <a:rPr lang="en-GB" dirty="0" smtClean="0"/>
              <a:t>There are significantly fewer women in the higher echelons of politics, administration, industry and science (“glass ceiling”)</a:t>
            </a:r>
          </a:p>
          <a:p>
            <a:r>
              <a:rPr lang="en-GB" dirty="0" smtClean="0"/>
              <a:t>More men want to participate in unpaid care but face barriers to do so</a:t>
            </a:r>
          </a:p>
          <a:p>
            <a:r>
              <a:rPr lang="en-GB" dirty="0" smtClean="0"/>
              <a:t> Women and men are differently affected by regulation of employment by active employment market policies. </a:t>
            </a:r>
          </a:p>
          <a:p>
            <a:endParaRPr lang="en-GB" dirty="0" smtClean="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127805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fld id="{C2C408A6-66C0-4959-9F5B-45E764714EC8}" type="slidenum">
              <a:rPr lang="de-DE"/>
              <a:pPr/>
              <a:t>15</a:t>
            </a:fld>
            <a:endParaRPr lang="de-DE"/>
          </a:p>
        </p:txBody>
      </p:sp>
      <p:sp>
        <p:nvSpPr>
          <p:cNvPr id="334850" name="Rectangle 2"/>
          <p:cNvSpPr>
            <a:spLocks noGrp="1" noChangeArrowheads="1"/>
          </p:cNvSpPr>
          <p:nvPr>
            <p:ph type="title"/>
          </p:nvPr>
        </p:nvSpPr>
        <p:spPr/>
        <p:txBody>
          <a:bodyPr/>
          <a:lstStyle/>
          <a:p>
            <a:r>
              <a:rPr lang="de-DE" sz="2400" dirty="0" err="1" smtClean="0"/>
              <a:t>Unemployment</a:t>
            </a:r>
            <a:r>
              <a:rPr lang="de-DE" sz="2400" dirty="0" smtClean="0"/>
              <a:t> rate</a:t>
            </a:r>
            <a:endParaRPr lang="de-DE" sz="2400" dirty="0"/>
          </a:p>
        </p:txBody>
      </p:sp>
      <p:sp>
        <p:nvSpPr>
          <p:cNvPr id="334852" name="Rectangle 4"/>
          <p:cNvSpPr>
            <a:spLocks noGrp="1" noChangeArrowheads="1"/>
          </p:cNvSpPr>
          <p:nvPr>
            <p:ph type="body" idx="1"/>
          </p:nvPr>
        </p:nvSpPr>
        <p:spPr>
          <a:noFill/>
          <a:ln/>
        </p:spPr>
        <p:txBody>
          <a:bodyPr/>
          <a:lstStyle/>
          <a:p>
            <a:endParaRPr lang="en-GB" dirty="0" smtClean="0"/>
          </a:p>
          <a:p>
            <a:endParaRPr lang="en-GB" dirty="0" smtClean="0"/>
          </a:p>
        </p:txBody>
      </p:sp>
      <p:pic>
        <p:nvPicPr>
          <p:cNvPr id="5" name="Bild 4"/>
          <p:cNvPicPr>
            <a:picLocks noChangeAspect="1"/>
          </p:cNvPicPr>
          <p:nvPr/>
        </p:nvPicPr>
        <p:blipFill>
          <a:blip r:embed="rId3"/>
          <a:stretch>
            <a:fillRect/>
          </a:stretch>
        </p:blipFill>
        <p:spPr>
          <a:xfrm>
            <a:off x="294543" y="1371600"/>
            <a:ext cx="8402148" cy="41910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127805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fld id="{C2C408A6-66C0-4959-9F5B-45E764714EC8}" type="slidenum">
              <a:rPr lang="de-DE"/>
              <a:pPr/>
              <a:t>16</a:t>
            </a:fld>
            <a:endParaRPr lang="de-DE"/>
          </a:p>
        </p:txBody>
      </p:sp>
      <p:sp>
        <p:nvSpPr>
          <p:cNvPr id="334850" name="Rectangle 2"/>
          <p:cNvSpPr>
            <a:spLocks noGrp="1" noChangeArrowheads="1"/>
          </p:cNvSpPr>
          <p:nvPr>
            <p:ph type="title"/>
          </p:nvPr>
        </p:nvSpPr>
        <p:spPr/>
        <p:txBody>
          <a:bodyPr/>
          <a:lstStyle/>
          <a:p>
            <a:pPr algn="ctr"/>
            <a:r>
              <a:rPr lang="de-AT" dirty="0" smtClean="0"/>
              <a:t>Gender Mainstreaming </a:t>
            </a:r>
            <a:endParaRPr lang="de-DE" dirty="0"/>
          </a:p>
        </p:txBody>
      </p:sp>
      <p:sp>
        <p:nvSpPr>
          <p:cNvPr id="334852" name="Rectangle 4"/>
          <p:cNvSpPr>
            <a:spLocks noGrp="1" noChangeArrowheads="1"/>
          </p:cNvSpPr>
          <p:nvPr>
            <p:ph type="body" idx="1"/>
          </p:nvPr>
        </p:nvSpPr>
        <p:spPr>
          <a:noFill/>
          <a:ln/>
        </p:spPr>
        <p:txBody>
          <a:bodyPr/>
          <a:lstStyle/>
          <a:p>
            <a:endParaRPr lang="en-GB" dirty="0" smtClean="0"/>
          </a:p>
          <a:p>
            <a:endParaRPr lang="en-GB" sz="2800" dirty="0" smtClean="0"/>
          </a:p>
          <a:p>
            <a:endParaRPr lang="en-GB" sz="2800" dirty="0" smtClean="0"/>
          </a:p>
          <a:p>
            <a:pPr algn="ctr">
              <a:buNone/>
            </a:pPr>
            <a:r>
              <a:rPr lang="en-GB" sz="3200" dirty="0" smtClean="0"/>
              <a:t>How to implement?</a:t>
            </a:r>
          </a:p>
          <a:p>
            <a:endParaRPr lang="de-AT" sz="2400" dirty="0" smtClean="0"/>
          </a:p>
          <a:p>
            <a:pPr>
              <a:buNone/>
            </a:pPr>
            <a:endParaRPr lang="en-GB"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fld id="{C2C408A6-66C0-4959-9F5B-45E764714EC8}" type="slidenum">
              <a:rPr lang="de-DE"/>
              <a:pPr/>
              <a:t>17</a:t>
            </a:fld>
            <a:endParaRPr lang="de-DE"/>
          </a:p>
        </p:txBody>
      </p:sp>
      <p:sp>
        <p:nvSpPr>
          <p:cNvPr id="334850" name="Rectangle 2"/>
          <p:cNvSpPr>
            <a:spLocks noGrp="1" noChangeArrowheads="1"/>
          </p:cNvSpPr>
          <p:nvPr>
            <p:ph type="title"/>
          </p:nvPr>
        </p:nvSpPr>
        <p:spPr/>
        <p:txBody>
          <a:bodyPr/>
          <a:lstStyle/>
          <a:p>
            <a:r>
              <a:rPr lang="en-GB" sz="2400" dirty="0" smtClean="0"/>
              <a:t>Preconditions for Gender Mainstreaming</a:t>
            </a:r>
            <a:endParaRPr lang="de-DE" sz="2400" dirty="0"/>
          </a:p>
        </p:txBody>
      </p:sp>
      <p:sp>
        <p:nvSpPr>
          <p:cNvPr id="334852" name="Rectangle 4"/>
          <p:cNvSpPr>
            <a:spLocks noGrp="1" noChangeArrowheads="1"/>
          </p:cNvSpPr>
          <p:nvPr>
            <p:ph type="body" idx="1"/>
          </p:nvPr>
        </p:nvSpPr>
        <p:spPr>
          <a:noFill/>
          <a:ln/>
        </p:spPr>
        <p:txBody>
          <a:bodyPr/>
          <a:lstStyle/>
          <a:p>
            <a:endParaRPr lang="en-GB" dirty="0" smtClean="0"/>
          </a:p>
          <a:p>
            <a:r>
              <a:rPr lang="en-GB" sz="2400" dirty="0" smtClean="0"/>
              <a:t>Top Down Approach – political willingness</a:t>
            </a:r>
          </a:p>
          <a:p>
            <a:r>
              <a:rPr lang="en-GB" sz="2400" dirty="0" smtClean="0"/>
              <a:t>Formulating of gender equality targets</a:t>
            </a:r>
          </a:p>
          <a:p>
            <a:r>
              <a:rPr lang="en-GB" sz="2400" dirty="0" smtClean="0"/>
              <a:t>Consciousness and sensitivity</a:t>
            </a:r>
          </a:p>
          <a:p>
            <a:r>
              <a:rPr lang="en-GB" sz="2400" dirty="0" smtClean="0"/>
              <a:t>Analysis, data and studies</a:t>
            </a:r>
          </a:p>
          <a:p>
            <a:r>
              <a:rPr lang="en-GB" sz="2400" dirty="0" smtClean="0"/>
              <a:t>Knowledge about relevant GM-Methods, guidelines etc.</a:t>
            </a:r>
          </a:p>
          <a:p>
            <a:r>
              <a:rPr lang="en-GB" sz="2400" dirty="0" err="1" smtClean="0"/>
              <a:t>Ressources</a:t>
            </a:r>
            <a:endParaRPr lang="en-GB" sz="2400" dirty="0" smtClean="0"/>
          </a:p>
          <a:p>
            <a:r>
              <a:rPr lang="en-GB" sz="2400" dirty="0" smtClean="0"/>
              <a:t>Structure for Support</a:t>
            </a:r>
          </a:p>
          <a:p>
            <a:pPr>
              <a:buNone/>
            </a:pPr>
            <a:endParaRPr lang="en-GB" dirty="0" smtClean="0"/>
          </a:p>
          <a:p>
            <a:endParaRPr lang="en-GB" dirty="0" smtClean="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127805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fld id="{C2C408A6-66C0-4959-9F5B-45E764714EC8}" type="slidenum">
              <a:rPr lang="de-DE"/>
              <a:pPr/>
              <a:t>18</a:t>
            </a:fld>
            <a:endParaRPr lang="de-DE"/>
          </a:p>
        </p:txBody>
      </p:sp>
      <p:sp>
        <p:nvSpPr>
          <p:cNvPr id="334850" name="Rectangle 2"/>
          <p:cNvSpPr>
            <a:spLocks noGrp="1" noChangeArrowheads="1"/>
          </p:cNvSpPr>
          <p:nvPr>
            <p:ph type="title"/>
          </p:nvPr>
        </p:nvSpPr>
        <p:spPr/>
        <p:txBody>
          <a:bodyPr/>
          <a:lstStyle/>
          <a:p>
            <a:r>
              <a:rPr lang="en-GB" sz="2400" dirty="0" smtClean="0"/>
              <a:t>Gender Mainstreaming and ESF – different levels</a:t>
            </a:r>
            <a:endParaRPr lang="de-DE" sz="2400" dirty="0"/>
          </a:p>
        </p:txBody>
      </p:sp>
      <p:sp>
        <p:nvSpPr>
          <p:cNvPr id="334852" name="Rectangle 4"/>
          <p:cNvSpPr>
            <a:spLocks noGrp="1" noChangeArrowheads="1"/>
          </p:cNvSpPr>
          <p:nvPr>
            <p:ph type="body" idx="1"/>
          </p:nvPr>
        </p:nvSpPr>
        <p:spPr>
          <a:noFill/>
          <a:ln/>
        </p:spPr>
        <p:txBody>
          <a:bodyPr/>
          <a:lstStyle/>
          <a:p>
            <a:endParaRPr lang="en-GB" dirty="0" smtClean="0"/>
          </a:p>
          <a:p>
            <a:endParaRPr lang="en-GB" sz="2400" dirty="0" smtClean="0"/>
          </a:p>
          <a:p>
            <a:pPr>
              <a:buNone/>
            </a:pPr>
            <a:endParaRPr lang="en-GB" sz="2400" dirty="0" smtClean="0"/>
          </a:p>
          <a:p>
            <a:r>
              <a:rPr lang="en-GB" sz="2400" dirty="0" smtClean="0"/>
              <a:t>Programme-level: anchoring in  the OP </a:t>
            </a:r>
          </a:p>
          <a:p>
            <a:r>
              <a:rPr lang="en-GB" sz="2400" dirty="0" smtClean="0"/>
              <a:t>Institutional level: anchoring in the participating institutions</a:t>
            </a:r>
          </a:p>
          <a:p>
            <a:r>
              <a:rPr lang="en-GB" sz="2400" dirty="0" smtClean="0"/>
              <a:t>Project level: GM within the development and implementation of projects</a:t>
            </a:r>
          </a:p>
          <a:p>
            <a:endParaRPr lang="en-GB" dirty="0" smtClean="0"/>
          </a:p>
          <a:p>
            <a:endParaRPr lang="en-GB" dirty="0" smtClean="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127805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fld id="{C2C408A6-66C0-4959-9F5B-45E764714EC8}" type="slidenum">
              <a:rPr lang="de-DE"/>
              <a:pPr/>
              <a:t>19</a:t>
            </a:fld>
            <a:endParaRPr lang="de-DE"/>
          </a:p>
        </p:txBody>
      </p:sp>
      <p:sp>
        <p:nvSpPr>
          <p:cNvPr id="334850" name="Rectangle 2"/>
          <p:cNvSpPr>
            <a:spLocks noGrp="1" noChangeArrowheads="1"/>
          </p:cNvSpPr>
          <p:nvPr>
            <p:ph type="title"/>
          </p:nvPr>
        </p:nvSpPr>
        <p:spPr/>
        <p:txBody>
          <a:bodyPr/>
          <a:lstStyle/>
          <a:p>
            <a:r>
              <a:rPr lang="en-GB" sz="2400" dirty="0" smtClean="0"/>
              <a:t>Examples for GM-criteria within ESF-projects</a:t>
            </a:r>
            <a:endParaRPr lang="de-DE" sz="2400" dirty="0"/>
          </a:p>
        </p:txBody>
      </p:sp>
      <p:sp>
        <p:nvSpPr>
          <p:cNvPr id="334852" name="Rectangle 4"/>
          <p:cNvSpPr>
            <a:spLocks noGrp="1" noChangeArrowheads="1"/>
          </p:cNvSpPr>
          <p:nvPr>
            <p:ph type="body" idx="1"/>
          </p:nvPr>
        </p:nvSpPr>
        <p:spPr>
          <a:noFill/>
          <a:ln/>
        </p:spPr>
        <p:txBody>
          <a:bodyPr/>
          <a:lstStyle/>
          <a:p>
            <a:pPr>
              <a:buNone/>
            </a:pPr>
            <a:r>
              <a:rPr lang="en-GB" dirty="0" smtClean="0"/>
              <a:t>There is always an internal and external level!</a:t>
            </a:r>
          </a:p>
          <a:p>
            <a:r>
              <a:rPr lang="en-GB" dirty="0" smtClean="0"/>
              <a:t>On the level of NGOs as project managers:</a:t>
            </a:r>
          </a:p>
          <a:p>
            <a:pPr lvl="1"/>
            <a:r>
              <a:rPr lang="en-GB" dirty="0" smtClean="0"/>
              <a:t>Percentage of women in leading positions and as trainers</a:t>
            </a:r>
          </a:p>
          <a:p>
            <a:pPr lvl="1"/>
            <a:r>
              <a:rPr lang="en-GB" dirty="0" smtClean="0"/>
              <a:t>Equality as part of the guiding principles</a:t>
            </a:r>
          </a:p>
          <a:p>
            <a:pPr lvl="1"/>
            <a:r>
              <a:rPr lang="en-GB" dirty="0" smtClean="0"/>
              <a:t>Person responsible for gender equality</a:t>
            </a:r>
          </a:p>
          <a:p>
            <a:pPr lvl="1"/>
            <a:r>
              <a:rPr lang="en-GB" dirty="0" smtClean="0"/>
              <a:t>Certificates from Gender Trainings</a:t>
            </a:r>
          </a:p>
          <a:p>
            <a:pPr>
              <a:buNone/>
            </a:pPr>
            <a:r>
              <a:rPr lang="en-GB" dirty="0" smtClean="0"/>
              <a:t> </a:t>
            </a:r>
          </a:p>
          <a:p>
            <a:r>
              <a:rPr lang="en-GB" dirty="0" smtClean="0"/>
              <a:t>On the level of projects:</a:t>
            </a:r>
          </a:p>
          <a:p>
            <a:pPr lvl="1"/>
            <a:r>
              <a:rPr lang="en-GB" dirty="0" smtClean="0"/>
              <a:t>Measures which support gender equality (e.g. timelines which consider child care activities)</a:t>
            </a:r>
          </a:p>
          <a:p>
            <a:pPr lvl="1"/>
            <a:r>
              <a:rPr lang="en-GB" dirty="0" smtClean="0"/>
              <a:t>Percentage of women within the training staff</a:t>
            </a:r>
          </a:p>
          <a:p>
            <a:pPr lvl="1"/>
            <a:r>
              <a:rPr lang="en-GB" dirty="0" smtClean="0"/>
              <a:t>Teaching materials: gender sensitive examples and formulating</a:t>
            </a:r>
          </a:p>
          <a:p>
            <a:pPr lvl="1"/>
            <a:r>
              <a:rPr lang="en-GB" dirty="0" smtClean="0"/>
              <a:t>Certificates from trainings about gender-sensitive didactics</a:t>
            </a:r>
          </a:p>
          <a:p>
            <a:endParaRPr lang="en-GB" dirty="0" smtClean="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127805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fld id="{C2C408A6-66C0-4959-9F5B-45E764714EC8}" type="slidenum">
              <a:rPr lang="de-DE"/>
              <a:pPr/>
              <a:t>2</a:t>
            </a:fld>
            <a:endParaRPr lang="de-DE"/>
          </a:p>
        </p:txBody>
      </p:sp>
      <p:sp>
        <p:nvSpPr>
          <p:cNvPr id="334850" name="Rectangle 2"/>
          <p:cNvSpPr>
            <a:spLocks noGrp="1" noChangeArrowheads="1"/>
          </p:cNvSpPr>
          <p:nvPr>
            <p:ph type="title"/>
          </p:nvPr>
        </p:nvSpPr>
        <p:spPr/>
        <p:txBody>
          <a:bodyPr/>
          <a:lstStyle/>
          <a:p>
            <a:r>
              <a:rPr lang="de-AT" sz="2400" dirty="0" smtClean="0"/>
              <a:t>Structure </a:t>
            </a:r>
            <a:endParaRPr lang="de-DE" sz="2400" dirty="0"/>
          </a:p>
        </p:txBody>
      </p:sp>
      <p:sp>
        <p:nvSpPr>
          <p:cNvPr id="334852" name="Rectangle 4"/>
          <p:cNvSpPr>
            <a:spLocks noGrp="1" noChangeArrowheads="1"/>
          </p:cNvSpPr>
          <p:nvPr>
            <p:ph type="body" idx="1"/>
          </p:nvPr>
        </p:nvSpPr>
        <p:spPr>
          <a:noFill/>
          <a:ln/>
        </p:spPr>
        <p:txBody>
          <a:bodyPr/>
          <a:lstStyle/>
          <a:p>
            <a:endParaRPr lang="en-GB" dirty="0" smtClean="0"/>
          </a:p>
          <a:p>
            <a:r>
              <a:rPr lang="en-GB" sz="2800" dirty="0" smtClean="0"/>
              <a:t>Gender Mainstreaming – what does it mean?</a:t>
            </a:r>
          </a:p>
          <a:p>
            <a:r>
              <a:rPr lang="en-GB" sz="2800" dirty="0" smtClean="0"/>
              <a:t>Why Gender Mainstreaming?</a:t>
            </a:r>
          </a:p>
          <a:p>
            <a:r>
              <a:rPr lang="en-GB" sz="2800" dirty="0" smtClean="0"/>
              <a:t>How to implement Gender Mainstreaming</a:t>
            </a:r>
          </a:p>
          <a:p>
            <a:r>
              <a:rPr lang="en-GB" sz="2800" dirty="0" smtClean="0"/>
              <a:t>Examples of Good Practice</a:t>
            </a:r>
          </a:p>
          <a:p>
            <a:endParaRPr lang="de-AT" sz="2400" dirty="0" smtClean="0"/>
          </a:p>
          <a:p>
            <a:pPr>
              <a:buNone/>
            </a:pPr>
            <a:endParaRPr lang="en-GB"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AT" dirty="0" smtClean="0"/>
              <a:t>4 </a:t>
            </a:r>
            <a:r>
              <a:rPr lang="de-AT" dirty="0" err="1" smtClean="0"/>
              <a:t>Steps</a:t>
            </a:r>
            <a:r>
              <a:rPr lang="de-AT" dirty="0" smtClean="0"/>
              <a:t> </a:t>
            </a:r>
            <a:r>
              <a:rPr lang="de-AT" dirty="0" err="1" smtClean="0"/>
              <a:t>for</a:t>
            </a:r>
            <a:r>
              <a:rPr lang="de-AT" dirty="0" smtClean="0"/>
              <a:t> </a:t>
            </a:r>
            <a:r>
              <a:rPr lang="de-AT" dirty="0" err="1" smtClean="0"/>
              <a:t>the</a:t>
            </a:r>
            <a:r>
              <a:rPr lang="de-AT" dirty="0" smtClean="0"/>
              <a:t> Implementation</a:t>
            </a:r>
            <a:endParaRPr lang="en-GB" dirty="0"/>
          </a:p>
        </p:txBody>
      </p:sp>
      <p:sp>
        <p:nvSpPr>
          <p:cNvPr id="4" name="Foliennummernplatzhalter 3"/>
          <p:cNvSpPr>
            <a:spLocks noGrp="1"/>
          </p:cNvSpPr>
          <p:nvPr>
            <p:ph type="sldNum" sz="quarter" idx="10"/>
          </p:nvPr>
        </p:nvSpPr>
        <p:spPr/>
        <p:txBody>
          <a:bodyPr/>
          <a:lstStyle/>
          <a:p>
            <a:fld id="{FF9B516E-F739-48DC-AD14-540C525E073F}" type="slidenum">
              <a:rPr lang="de-DE" smtClean="0"/>
              <a:pPr/>
              <a:t>20</a:t>
            </a:fld>
            <a:endParaRPr lang="de-DE"/>
          </a:p>
        </p:txBody>
      </p:sp>
      <p:graphicFrame>
        <p:nvGraphicFramePr>
          <p:cNvPr id="5" name="Group 2"/>
          <p:cNvGraphicFramePr>
            <a:graphicFrameLocks noGrp="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07781558"/>
              </p:ext>
            </p:extLst>
          </p:nvPr>
        </p:nvGraphicFramePr>
        <p:xfrm>
          <a:off x="395536" y="1052736"/>
          <a:ext cx="8458200" cy="4876801"/>
        </p:xfrm>
        <a:graphic>
          <a:graphicData uri="http://schemas.openxmlformats.org/drawingml/2006/table">
            <a:tbl>
              <a:tblPr/>
              <a:tblGrid>
                <a:gridCol w="2209800"/>
                <a:gridCol w="6248400"/>
              </a:tblGrid>
              <a:tr h="533400">
                <a:tc>
                  <a:txBody>
                    <a:bodyPr/>
                    <a:lstStyle>
                      <a:lvl1pPr>
                        <a:spcBef>
                          <a:spcPct val="20000"/>
                        </a:spcBef>
                        <a:defRPr>
                          <a:solidFill>
                            <a:schemeClr val="tx1"/>
                          </a:solidFill>
                          <a:latin typeface="Arial (PCL6)" pitchFamily="34" charset="0"/>
                        </a:defRPr>
                      </a:lvl1pPr>
                      <a:lvl2pPr>
                        <a:spcBef>
                          <a:spcPct val="20000"/>
                        </a:spcBef>
                        <a:defRPr>
                          <a:solidFill>
                            <a:schemeClr val="tx1"/>
                          </a:solidFill>
                          <a:latin typeface="Arial (PCL6)" pitchFamily="34" charset="0"/>
                        </a:defRPr>
                      </a:lvl2pPr>
                      <a:lvl3pPr>
                        <a:spcBef>
                          <a:spcPct val="20000"/>
                        </a:spcBef>
                        <a:defRPr>
                          <a:solidFill>
                            <a:schemeClr val="tx1"/>
                          </a:solidFill>
                          <a:latin typeface="Arial (PCL6)" pitchFamily="34" charset="0"/>
                        </a:defRPr>
                      </a:lvl3pPr>
                      <a:lvl4pPr>
                        <a:spcBef>
                          <a:spcPct val="20000"/>
                        </a:spcBef>
                        <a:defRPr>
                          <a:solidFill>
                            <a:schemeClr val="tx1"/>
                          </a:solidFill>
                          <a:latin typeface="Arial (PCL6)" pitchFamily="34" charset="0"/>
                        </a:defRPr>
                      </a:lvl4pPr>
                      <a:lvl5pPr>
                        <a:spcBef>
                          <a:spcPct val="20000"/>
                        </a:spcBef>
                        <a:defRPr>
                          <a:solidFill>
                            <a:schemeClr val="tx1"/>
                          </a:solidFill>
                          <a:latin typeface="Arial (PCL6)" pitchFamily="34" charset="0"/>
                        </a:defRPr>
                      </a:lvl5pPr>
                      <a:lvl6pPr fontAlgn="base">
                        <a:spcBef>
                          <a:spcPct val="20000"/>
                        </a:spcBef>
                        <a:spcAft>
                          <a:spcPct val="0"/>
                        </a:spcAft>
                        <a:defRPr>
                          <a:solidFill>
                            <a:schemeClr val="tx1"/>
                          </a:solidFill>
                          <a:latin typeface="Arial (PCL6)" pitchFamily="34" charset="0"/>
                        </a:defRPr>
                      </a:lvl6pPr>
                      <a:lvl7pPr fontAlgn="base">
                        <a:spcBef>
                          <a:spcPct val="20000"/>
                        </a:spcBef>
                        <a:spcAft>
                          <a:spcPct val="0"/>
                        </a:spcAft>
                        <a:defRPr>
                          <a:solidFill>
                            <a:schemeClr val="tx1"/>
                          </a:solidFill>
                          <a:latin typeface="Arial (PCL6)" pitchFamily="34" charset="0"/>
                        </a:defRPr>
                      </a:lvl7pPr>
                      <a:lvl8pPr fontAlgn="base">
                        <a:spcBef>
                          <a:spcPct val="20000"/>
                        </a:spcBef>
                        <a:spcAft>
                          <a:spcPct val="0"/>
                        </a:spcAft>
                        <a:defRPr>
                          <a:solidFill>
                            <a:schemeClr val="tx1"/>
                          </a:solidFill>
                          <a:latin typeface="Arial (PCL6)" pitchFamily="34" charset="0"/>
                        </a:defRPr>
                      </a:lvl8pPr>
                      <a:lvl9pPr fontAlgn="base">
                        <a:spcBef>
                          <a:spcPct val="20000"/>
                        </a:spcBef>
                        <a:spcAft>
                          <a:spcPct val="0"/>
                        </a:spcAft>
                        <a:defRPr>
                          <a:solidFill>
                            <a:schemeClr val="tx1"/>
                          </a:solidFill>
                          <a:latin typeface="Arial (PCL6)"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CL6)" pitchFamily="34" charset="0"/>
                      </a:endParaRPr>
                    </a:p>
                  </a:txBody>
                  <a:tcPr horzOverflow="overflow">
                    <a:lnL cap="flat">
                      <a:noFill/>
                    </a:lnL>
                    <a:lnR w="19050" cap="flat" cmpd="sng" algn="ctr">
                      <a:solidFill>
                        <a:schemeClr val="tx1"/>
                      </a:solidFill>
                      <a:prstDash val="solid"/>
                      <a:round/>
                      <a:headEnd type="none" w="med" len="med"/>
                      <a:tailEnd type="none" w="med" len="med"/>
                    </a:lnR>
                    <a:lnT cap="fla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a:solidFill>
                            <a:schemeClr val="tx1"/>
                          </a:solidFill>
                          <a:latin typeface="Arial (PCL6)" pitchFamily="34" charset="0"/>
                        </a:defRPr>
                      </a:lvl1pPr>
                      <a:lvl2pPr>
                        <a:spcBef>
                          <a:spcPct val="20000"/>
                        </a:spcBef>
                        <a:defRPr>
                          <a:solidFill>
                            <a:schemeClr val="tx1"/>
                          </a:solidFill>
                          <a:latin typeface="Arial (PCL6)" pitchFamily="34" charset="0"/>
                        </a:defRPr>
                      </a:lvl2pPr>
                      <a:lvl3pPr>
                        <a:spcBef>
                          <a:spcPct val="20000"/>
                        </a:spcBef>
                        <a:defRPr>
                          <a:solidFill>
                            <a:schemeClr val="tx1"/>
                          </a:solidFill>
                          <a:latin typeface="Arial (PCL6)" pitchFamily="34" charset="0"/>
                        </a:defRPr>
                      </a:lvl3pPr>
                      <a:lvl4pPr>
                        <a:spcBef>
                          <a:spcPct val="20000"/>
                        </a:spcBef>
                        <a:defRPr>
                          <a:solidFill>
                            <a:schemeClr val="tx1"/>
                          </a:solidFill>
                          <a:latin typeface="Arial (PCL6)" pitchFamily="34" charset="0"/>
                        </a:defRPr>
                      </a:lvl4pPr>
                      <a:lvl5pPr>
                        <a:spcBef>
                          <a:spcPct val="20000"/>
                        </a:spcBef>
                        <a:defRPr>
                          <a:solidFill>
                            <a:schemeClr val="tx1"/>
                          </a:solidFill>
                          <a:latin typeface="Arial (PCL6)" pitchFamily="34" charset="0"/>
                        </a:defRPr>
                      </a:lvl5pPr>
                      <a:lvl6pPr fontAlgn="base">
                        <a:spcBef>
                          <a:spcPct val="20000"/>
                        </a:spcBef>
                        <a:spcAft>
                          <a:spcPct val="0"/>
                        </a:spcAft>
                        <a:defRPr>
                          <a:solidFill>
                            <a:schemeClr val="tx1"/>
                          </a:solidFill>
                          <a:latin typeface="Arial (PCL6)" pitchFamily="34" charset="0"/>
                        </a:defRPr>
                      </a:lvl6pPr>
                      <a:lvl7pPr fontAlgn="base">
                        <a:spcBef>
                          <a:spcPct val="20000"/>
                        </a:spcBef>
                        <a:spcAft>
                          <a:spcPct val="0"/>
                        </a:spcAft>
                        <a:defRPr>
                          <a:solidFill>
                            <a:schemeClr val="tx1"/>
                          </a:solidFill>
                          <a:latin typeface="Arial (PCL6)" pitchFamily="34" charset="0"/>
                        </a:defRPr>
                      </a:lvl7pPr>
                      <a:lvl8pPr fontAlgn="base">
                        <a:spcBef>
                          <a:spcPct val="20000"/>
                        </a:spcBef>
                        <a:spcAft>
                          <a:spcPct val="0"/>
                        </a:spcAft>
                        <a:defRPr>
                          <a:solidFill>
                            <a:schemeClr val="tx1"/>
                          </a:solidFill>
                          <a:latin typeface="Arial (PCL6)" pitchFamily="34" charset="0"/>
                        </a:defRPr>
                      </a:lvl8pPr>
                      <a:lvl9pPr fontAlgn="base">
                        <a:spcBef>
                          <a:spcPct val="20000"/>
                        </a:spcBef>
                        <a:spcAft>
                          <a:spcPct val="0"/>
                        </a:spcAft>
                        <a:defRPr>
                          <a:solidFill>
                            <a:schemeClr val="tx1"/>
                          </a:solidFill>
                          <a:latin typeface="Arial (PCL6)"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en-US" sz="1600" b="1" i="0" u="none" strike="noStrike" cap="none" normalizeH="0" baseline="0" dirty="0" smtClean="0">
                          <a:ln>
                            <a:noFill/>
                          </a:ln>
                          <a:solidFill>
                            <a:schemeClr val="tx1"/>
                          </a:solidFill>
                          <a:effectLst/>
                          <a:latin typeface="Arial (PCL6)" pitchFamily="34" charset="0"/>
                        </a:rPr>
                        <a:t>4 </a:t>
                      </a:r>
                      <a:r>
                        <a:rPr kumimoji="0" lang="de-DE" altLang="en-US" sz="1600" b="1" i="0" u="none" strike="noStrike" cap="none" normalizeH="0" baseline="0" dirty="0" err="1" smtClean="0">
                          <a:ln>
                            <a:noFill/>
                          </a:ln>
                          <a:solidFill>
                            <a:schemeClr val="tx1"/>
                          </a:solidFill>
                          <a:effectLst/>
                          <a:latin typeface="Arial (PCL6)" pitchFamily="34" charset="0"/>
                        </a:rPr>
                        <a:t>steps</a:t>
                      </a:r>
                      <a:r>
                        <a:rPr kumimoji="0" lang="de-DE" altLang="en-US" sz="1600" b="1" i="0" u="none" strike="noStrike" cap="none" normalizeH="0" baseline="0" dirty="0" smtClean="0">
                          <a:ln>
                            <a:noFill/>
                          </a:ln>
                          <a:solidFill>
                            <a:schemeClr val="tx1"/>
                          </a:solidFill>
                          <a:effectLst/>
                          <a:latin typeface="Arial (PCL6)" pitchFamily="34" charset="0"/>
                        </a:rPr>
                        <a:t> </a:t>
                      </a:r>
                      <a:r>
                        <a:rPr kumimoji="0" lang="de-DE" altLang="en-US" sz="1600" b="1" i="0" u="none" strike="noStrike" cap="none" normalizeH="0" baseline="0" dirty="0" err="1" smtClean="0">
                          <a:ln>
                            <a:noFill/>
                          </a:ln>
                          <a:solidFill>
                            <a:schemeClr val="tx1"/>
                          </a:solidFill>
                          <a:effectLst/>
                          <a:latin typeface="Arial (PCL6)" pitchFamily="34" charset="0"/>
                        </a:rPr>
                        <a:t>for</a:t>
                      </a:r>
                      <a:r>
                        <a:rPr kumimoji="0" lang="de-DE" altLang="en-US" sz="1600" b="1" i="0" u="none" strike="noStrike" cap="none" normalizeH="0" baseline="0" dirty="0" smtClean="0">
                          <a:ln>
                            <a:noFill/>
                          </a:ln>
                          <a:solidFill>
                            <a:schemeClr val="tx1"/>
                          </a:solidFill>
                          <a:effectLst/>
                          <a:latin typeface="Arial (PCL6)" pitchFamily="34" charset="0"/>
                        </a:rPr>
                        <a:t> </a:t>
                      </a:r>
                      <a:r>
                        <a:rPr kumimoji="0" lang="de-DE" altLang="en-US" sz="1600" b="1" i="0" u="none" strike="noStrike" cap="none" normalizeH="0" baseline="0" dirty="0" err="1" smtClean="0">
                          <a:ln>
                            <a:noFill/>
                          </a:ln>
                          <a:solidFill>
                            <a:schemeClr val="tx1"/>
                          </a:solidFill>
                          <a:effectLst/>
                          <a:latin typeface="Arial (PCL6)" pitchFamily="34" charset="0"/>
                        </a:rPr>
                        <a:t>the</a:t>
                      </a:r>
                      <a:r>
                        <a:rPr kumimoji="0" lang="de-DE" altLang="en-US" sz="1600" b="1" i="0" u="none" strike="noStrike" cap="none" normalizeH="0" baseline="0" dirty="0" smtClean="0">
                          <a:ln>
                            <a:noFill/>
                          </a:ln>
                          <a:solidFill>
                            <a:schemeClr val="tx1"/>
                          </a:solidFill>
                          <a:effectLst/>
                          <a:latin typeface="Arial (PCL6)" pitchFamily="34" charset="0"/>
                        </a:rPr>
                        <a:t> </a:t>
                      </a:r>
                      <a:r>
                        <a:rPr kumimoji="0" lang="de-DE" altLang="en-US" sz="1600" b="1" i="0" u="none" strike="noStrike" cap="none" normalizeH="0" baseline="0" dirty="0" err="1" smtClean="0">
                          <a:ln>
                            <a:noFill/>
                          </a:ln>
                          <a:solidFill>
                            <a:schemeClr val="tx1"/>
                          </a:solidFill>
                          <a:effectLst/>
                          <a:latin typeface="Arial (PCL6)" pitchFamily="34" charset="0"/>
                        </a:rPr>
                        <a:t>implementation</a:t>
                      </a:r>
                      <a:r>
                        <a:rPr kumimoji="0" lang="de-DE" altLang="en-US" sz="1600" b="1" i="0" u="none" strike="noStrike" cap="none" normalizeH="0" baseline="0" dirty="0" smtClean="0">
                          <a:ln>
                            <a:noFill/>
                          </a:ln>
                          <a:solidFill>
                            <a:schemeClr val="tx1"/>
                          </a:solidFill>
                          <a:effectLst/>
                          <a:latin typeface="Arial (PCL6)" pitchFamily="34" charset="0"/>
                        </a:rPr>
                        <a:t> </a:t>
                      </a:r>
                      <a:r>
                        <a:rPr kumimoji="0" lang="de-DE" altLang="en-US" sz="1600" b="1" i="0" u="none" strike="noStrike" cap="none" normalizeH="0" baseline="0" dirty="0" err="1" smtClean="0">
                          <a:ln>
                            <a:noFill/>
                          </a:ln>
                          <a:solidFill>
                            <a:schemeClr val="tx1"/>
                          </a:solidFill>
                          <a:effectLst/>
                          <a:latin typeface="Arial (PCL6)" pitchFamily="34" charset="0"/>
                        </a:rPr>
                        <a:t>of</a:t>
                      </a:r>
                      <a:r>
                        <a:rPr kumimoji="0" lang="de-DE" altLang="en-US" sz="1600" b="1" i="0" u="none" strike="noStrike" cap="none" normalizeH="0" baseline="0" dirty="0" smtClean="0">
                          <a:ln>
                            <a:noFill/>
                          </a:ln>
                          <a:solidFill>
                            <a:schemeClr val="tx1"/>
                          </a:solidFill>
                          <a:effectLst/>
                          <a:latin typeface="Arial (PCL6)" pitchFamily="34" charset="0"/>
                        </a:rPr>
                        <a:t> Gender Mainstreaming</a:t>
                      </a:r>
                    </a:p>
                  </a:txBody>
                  <a:tcPr anchor="ctr" anchorCtr="1" horzOverflow="overflow">
                    <a:lnL w="19050" cap="flat" cmpd="sng" algn="ctr">
                      <a:solidFill>
                        <a:schemeClr val="tx1"/>
                      </a:solidFill>
                      <a:prstDash val="solid"/>
                      <a:round/>
                      <a:headEnd type="none" w="med" len="med"/>
                      <a:tailEnd type="none" w="med" len="med"/>
                    </a:lnL>
                    <a:lnR cap="flat">
                      <a:noFill/>
                    </a:lnR>
                    <a:lnT cap="flat">
                      <a:noFill/>
                    </a:lnT>
                    <a:lnB w="19050" cap="flat" cmpd="sng" algn="ctr">
                      <a:solidFill>
                        <a:schemeClr val="tx1"/>
                      </a:solidFill>
                      <a:prstDash val="solid"/>
                      <a:round/>
                      <a:headEnd type="none" w="med" len="med"/>
                      <a:tailEnd type="none" w="med" len="med"/>
                    </a:lnB>
                    <a:lnTlToBr>
                      <a:noFill/>
                    </a:lnTlToBr>
                    <a:lnBlToTr>
                      <a:noFill/>
                    </a:lnBlToTr>
                    <a:noFill/>
                  </a:tcPr>
                </a:tc>
              </a:tr>
              <a:tr h="838200">
                <a:tc>
                  <a:txBody>
                    <a:bodyPr/>
                    <a:lstStyle>
                      <a:lvl1pPr>
                        <a:spcBef>
                          <a:spcPct val="20000"/>
                        </a:spcBef>
                        <a:defRPr>
                          <a:solidFill>
                            <a:schemeClr val="tx1"/>
                          </a:solidFill>
                          <a:latin typeface="Arial (PCL6)" pitchFamily="34" charset="0"/>
                        </a:defRPr>
                      </a:lvl1pPr>
                      <a:lvl2pPr>
                        <a:spcBef>
                          <a:spcPct val="20000"/>
                        </a:spcBef>
                        <a:defRPr>
                          <a:solidFill>
                            <a:schemeClr val="tx1"/>
                          </a:solidFill>
                          <a:latin typeface="Arial (PCL6)" pitchFamily="34" charset="0"/>
                        </a:defRPr>
                      </a:lvl2pPr>
                      <a:lvl3pPr>
                        <a:spcBef>
                          <a:spcPct val="20000"/>
                        </a:spcBef>
                        <a:defRPr>
                          <a:solidFill>
                            <a:schemeClr val="tx1"/>
                          </a:solidFill>
                          <a:latin typeface="Arial (PCL6)" pitchFamily="34" charset="0"/>
                        </a:defRPr>
                      </a:lvl3pPr>
                      <a:lvl4pPr>
                        <a:spcBef>
                          <a:spcPct val="20000"/>
                        </a:spcBef>
                        <a:defRPr>
                          <a:solidFill>
                            <a:schemeClr val="tx1"/>
                          </a:solidFill>
                          <a:latin typeface="Arial (PCL6)" pitchFamily="34" charset="0"/>
                        </a:defRPr>
                      </a:lvl4pPr>
                      <a:lvl5pPr>
                        <a:spcBef>
                          <a:spcPct val="20000"/>
                        </a:spcBef>
                        <a:defRPr>
                          <a:solidFill>
                            <a:schemeClr val="tx1"/>
                          </a:solidFill>
                          <a:latin typeface="Arial (PCL6)" pitchFamily="34" charset="0"/>
                        </a:defRPr>
                      </a:lvl5pPr>
                      <a:lvl6pPr fontAlgn="base">
                        <a:spcBef>
                          <a:spcPct val="20000"/>
                        </a:spcBef>
                        <a:spcAft>
                          <a:spcPct val="0"/>
                        </a:spcAft>
                        <a:defRPr>
                          <a:solidFill>
                            <a:schemeClr val="tx1"/>
                          </a:solidFill>
                          <a:latin typeface="Arial (PCL6)" pitchFamily="34" charset="0"/>
                        </a:defRPr>
                      </a:lvl6pPr>
                      <a:lvl7pPr fontAlgn="base">
                        <a:spcBef>
                          <a:spcPct val="20000"/>
                        </a:spcBef>
                        <a:spcAft>
                          <a:spcPct val="0"/>
                        </a:spcAft>
                        <a:defRPr>
                          <a:solidFill>
                            <a:schemeClr val="tx1"/>
                          </a:solidFill>
                          <a:latin typeface="Arial (PCL6)" pitchFamily="34" charset="0"/>
                        </a:defRPr>
                      </a:lvl7pPr>
                      <a:lvl8pPr fontAlgn="base">
                        <a:spcBef>
                          <a:spcPct val="20000"/>
                        </a:spcBef>
                        <a:spcAft>
                          <a:spcPct val="0"/>
                        </a:spcAft>
                        <a:defRPr>
                          <a:solidFill>
                            <a:schemeClr val="tx1"/>
                          </a:solidFill>
                          <a:latin typeface="Arial (PCL6)" pitchFamily="34" charset="0"/>
                        </a:defRPr>
                      </a:lvl8pPr>
                      <a:lvl9pPr fontAlgn="base">
                        <a:spcBef>
                          <a:spcPct val="20000"/>
                        </a:spcBef>
                        <a:spcAft>
                          <a:spcPct val="0"/>
                        </a:spcAft>
                        <a:defRPr>
                          <a:solidFill>
                            <a:schemeClr val="tx1"/>
                          </a:solidFill>
                          <a:latin typeface="Arial (PCL6)"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en-US" sz="1800" b="1" i="0" u="none" strike="noStrike" cap="none" normalizeH="0" baseline="0" dirty="0" smtClean="0">
                          <a:ln>
                            <a:noFill/>
                          </a:ln>
                          <a:solidFill>
                            <a:schemeClr val="tx1"/>
                          </a:solidFill>
                          <a:effectLst/>
                          <a:latin typeface="Arial (PCL6)" pitchFamily="34" charset="0"/>
                        </a:rPr>
                        <a:t>Analysis </a:t>
                      </a:r>
                      <a:r>
                        <a:rPr kumimoji="0" lang="de-DE" altLang="en-US" sz="1800" b="1" i="0" u="none" strike="noStrike" cap="none" normalizeH="0" baseline="0" dirty="0" err="1" smtClean="0">
                          <a:ln>
                            <a:noFill/>
                          </a:ln>
                          <a:solidFill>
                            <a:schemeClr val="tx1"/>
                          </a:solidFill>
                          <a:effectLst/>
                          <a:latin typeface="Arial (PCL6)" pitchFamily="34" charset="0"/>
                        </a:rPr>
                        <a:t>of</a:t>
                      </a:r>
                      <a:r>
                        <a:rPr kumimoji="0" lang="de-DE" altLang="en-US" sz="1800" b="1" i="0" u="none" strike="noStrike" cap="none" normalizeH="0" baseline="0" dirty="0" smtClean="0">
                          <a:ln>
                            <a:noFill/>
                          </a:ln>
                          <a:solidFill>
                            <a:schemeClr val="tx1"/>
                          </a:solidFill>
                          <a:effectLst/>
                          <a:latin typeface="Arial (PCL6)" pitchFamily="34" charset="0"/>
                        </a:rPr>
                        <a:t> </a:t>
                      </a:r>
                      <a:r>
                        <a:rPr kumimoji="0" lang="de-DE" altLang="en-US" sz="1800" b="1" i="0" u="none" strike="noStrike" cap="none" normalizeH="0" baseline="0" dirty="0" err="1" smtClean="0">
                          <a:ln>
                            <a:noFill/>
                          </a:ln>
                          <a:solidFill>
                            <a:schemeClr val="tx1"/>
                          </a:solidFill>
                          <a:effectLst/>
                          <a:latin typeface="Arial (PCL6)" pitchFamily="34" charset="0"/>
                        </a:rPr>
                        <a:t>the</a:t>
                      </a:r>
                      <a:r>
                        <a:rPr kumimoji="0" lang="de-DE" altLang="en-US" sz="1800" b="1" i="0" u="none" strike="noStrike" cap="none" normalizeH="0" baseline="0" dirty="0" smtClean="0">
                          <a:ln>
                            <a:noFill/>
                          </a:ln>
                          <a:solidFill>
                            <a:schemeClr val="tx1"/>
                          </a:solidFill>
                          <a:effectLst/>
                          <a:latin typeface="Arial (PCL6)" pitchFamily="34" charset="0"/>
                        </a:rPr>
                        <a:t> </a:t>
                      </a:r>
                      <a:r>
                        <a:rPr kumimoji="0" lang="de-DE" altLang="en-US" sz="1800" b="1" i="0" u="none" strike="noStrike" cap="none" normalizeH="0" baseline="0" dirty="0" err="1" smtClean="0">
                          <a:ln>
                            <a:noFill/>
                          </a:ln>
                          <a:solidFill>
                            <a:schemeClr val="tx1"/>
                          </a:solidFill>
                          <a:effectLst/>
                          <a:latin typeface="Arial (PCL6)" pitchFamily="34" charset="0"/>
                        </a:rPr>
                        <a:t>starting</a:t>
                      </a:r>
                      <a:r>
                        <a:rPr kumimoji="0" lang="de-DE" altLang="en-US" sz="1800" b="1" i="0" u="none" strike="noStrike" cap="none" normalizeH="0" baseline="0" dirty="0" smtClean="0">
                          <a:ln>
                            <a:noFill/>
                          </a:ln>
                          <a:solidFill>
                            <a:schemeClr val="tx1"/>
                          </a:solidFill>
                          <a:effectLst/>
                          <a:latin typeface="Arial (PCL6)" pitchFamily="34" charset="0"/>
                        </a:rPr>
                        <a:t> </a:t>
                      </a:r>
                      <a:r>
                        <a:rPr kumimoji="0" lang="de-DE" altLang="en-US" sz="1800" b="1" i="0" u="none" strike="noStrike" cap="none" normalizeH="0" baseline="0" dirty="0" err="1" smtClean="0">
                          <a:ln>
                            <a:noFill/>
                          </a:ln>
                          <a:solidFill>
                            <a:schemeClr val="tx1"/>
                          </a:solidFill>
                          <a:effectLst/>
                          <a:latin typeface="Arial (PCL6)" pitchFamily="34" charset="0"/>
                        </a:rPr>
                        <a:t>situation</a:t>
                      </a:r>
                      <a:endParaRPr kumimoji="0" lang="de-DE" altLang="en-US" sz="1800" b="1" i="0" u="none" strike="noStrike" cap="none" normalizeH="0" baseline="0" dirty="0" smtClean="0">
                        <a:ln>
                          <a:noFill/>
                        </a:ln>
                        <a:solidFill>
                          <a:schemeClr val="tx1"/>
                        </a:solidFill>
                        <a:effectLst/>
                        <a:latin typeface="Arial (PCL6)" pitchFamily="34" charset="0"/>
                      </a:endParaRPr>
                    </a:p>
                  </a:txBody>
                  <a:tcPr anchor="ctr" horzOverflow="overflow">
                    <a:lnL cap="flat">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a:solidFill>
                            <a:schemeClr val="tx1"/>
                          </a:solidFill>
                          <a:latin typeface="Arial (PCL6)" pitchFamily="34" charset="0"/>
                        </a:defRPr>
                      </a:lvl1pPr>
                      <a:lvl2pPr>
                        <a:spcBef>
                          <a:spcPct val="20000"/>
                        </a:spcBef>
                        <a:defRPr>
                          <a:solidFill>
                            <a:schemeClr val="tx1"/>
                          </a:solidFill>
                          <a:latin typeface="Arial (PCL6)" pitchFamily="34" charset="0"/>
                        </a:defRPr>
                      </a:lvl2pPr>
                      <a:lvl3pPr>
                        <a:spcBef>
                          <a:spcPct val="20000"/>
                        </a:spcBef>
                        <a:defRPr>
                          <a:solidFill>
                            <a:schemeClr val="tx1"/>
                          </a:solidFill>
                          <a:latin typeface="Arial (PCL6)" pitchFamily="34" charset="0"/>
                        </a:defRPr>
                      </a:lvl3pPr>
                      <a:lvl4pPr>
                        <a:spcBef>
                          <a:spcPct val="20000"/>
                        </a:spcBef>
                        <a:defRPr>
                          <a:solidFill>
                            <a:schemeClr val="tx1"/>
                          </a:solidFill>
                          <a:latin typeface="Arial (PCL6)" pitchFamily="34" charset="0"/>
                        </a:defRPr>
                      </a:lvl4pPr>
                      <a:lvl5pPr>
                        <a:spcBef>
                          <a:spcPct val="20000"/>
                        </a:spcBef>
                        <a:defRPr>
                          <a:solidFill>
                            <a:schemeClr val="tx1"/>
                          </a:solidFill>
                          <a:latin typeface="Arial (PCL6)" pitchFamily="34" charset="0"/>
                        </a:defRPr>
                      </a:lvl5pPr>
                      <a:lvl6pPr fontAlgn="base">
                        <a:spcBef>
                          <a:spcPct val="20000"/>
                        </a:spcBef>
                        <a:spcAft>
                          <a:spcPct val="0"/>
                        </a:spcAft>
                        <a:defRPr>
                          <a:solidFill>
                            <a:schemeClr val="tx1"/>
                          </a:solidFill>
                          <a:latin typeface="Arial (PCL6)" pitchFamily="34" charset="0"/>
                        </a:defRPr>
                      </a:lvl6pPr>
                      <a:lvl7pPr fontAlgn="base">
                        <a:spcBef>
                          <a:spcPct val="20000"/>
                        </a:spcBef>
                        <a:spcAft>
                          <a:spcPct val="0"/>
                        </a:spcAft>
                        <a:defRPr>
                          <a:solidFill>
                            <a:schemeClr val="tx1"/>
                          </a:solidFill>
                          <a:latin typeface="Arial (PCL6)" pitchFamily="34" charset="0"/>
                        </a:defRPr>
                      </a:lvl7pPr>
                      <a:lvl8pPr fontAlgn="base">
                        <a:spcBef>
                          <a:spcPct val="20000"/>
                        </a:spcBef>
                        <a:spcAft>
                          <a:spcPct val="0"/>
                        </a:spcAft>
                        <a:defRPr>
                          <a:solidFill>
                            <a:schemeClr val="tx1"/>
                          </a:solidFill>
                          <a:latin typeface="Arial (PCL6)" pitchFamily="34" charset="0"/>
                        </a:defRPr>
                      </a:lvl8pPr>
                      <a:lvl9pPr fontAlgn="base">
                        <a:spcBef>
                          <a:spcPct val="20000"/>
                        </a:spcBef>
                        <a:spcAft>
                          <a:spcPct val="0"/>
                        </a:spcAft>
                        <a:defRPr>
                          <a:solidFill>
                            <a:schemeClr val="tx1"/>
                          </a:solidFill>
                          <a:latin typeface="Arial (PCL6)"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en-US" sz="1600" b="0" i="0" u="none" strike="noStrike" cap="none" normalizeH="0" baseline="0" dirty="0" err="1" smtClean="0">
                          <a:ln>
                            <a:noFill/>
                          </a:ln>
                          <a:solidFill>
                            <a:schemeClr val="tx1"/>
                          </a:solidFill>
                          <a:effectLst/>
                          <a:latin typeface="Arial (PCL6)" pitchFamily="34" charset="0"/>
                        </a:rPr>
                        <a:t>To</a:t>
                      </a:r>
                      <a:r>
                        <a:rPr kumimoji="0" lang="de-DE" altLang="en-US" sz="1600" b="0" i="0" u="none" strike="noStrike" cap="none" normalizeH="0" baseline="0" dirty="0" smtClean="0">
                          <a:ln>
                            <a:noFill/>
                          </a:ln>
                          <a:solidFill>
                            <a:schemeClr val="tx1"/>
                          </a:solidFill>
                          <a:effectLst/>
                          <a:latin typeface="Arial (PCL6)" pitchFamily="34" charset="0"/>
                        </a:rPr>
                        <a:t> </a:t>
                      </a:r>
                      <a:r>
                        <a:rPr kumimoji="0" lang="de-DE" altLang="en-US" sz="1600" b="0" i="0" u="none" strike="noStrike" cap="none" normalizeH="0" baseline="0" dirty="0" err="1" smtClean="0">
                          <a:ln>
                            <a:noFill/>
                          </a:ln>
                          <a:solidFill>
                            <a:schemeClr val="tx1"/>
                          </a:solidFill>
                          <a:effectLst/>
                          <a:latin typeface="Arial (PCL6)" pitchFamily="34" charset="0"/>
                        </a:rPr>
                        <a:t>recognize</a:t>
                      </a:r>
                      <a:r>
                        <a:rPr kumimoji="0" lang="de-DE" altLang="en-US" sz="1600" b="0" i="0" u="none" strike="noStrike" cap="none" normalizeH="0" baseline="0" dirty="0" smtClean="0">
                          <a:ln>
                            <a:noFill/>
                          </a:ln>
                          <a:solidFill>
                            <a:schemeClr val="tx1"/>
                          </a:solidFill>
                          <a:effectLst/>
                          <a:latin typeface="Arial (PCL6)" pitchFamily="34" charset="0"/>
                        </a:rPr>
                        <a:t> </a:t>
                      </a:r>
                      <a:r>
                        <a:rPr kumimoji="0" lang="de-DE" altLang="en-US" sz="1600" b="0" i="0" u="none" strike="noStrike" cap="none" normalizeH="0" baseline="0" dirty="0" err="1" smtClean="0">
                          <a:ln>
                            <a:noFill/>
                          </a:ln>
                          <a:solidFill>
                            <a:schemeClr val="tx1"/>
                          </a:solidFill>
                          <a:effectLst/>
                          <a:latin typeface="Arial (PCL6)" pitchFamily="34" charset="0"/>
                        </a:rPr>
                        <a:t>and</a:t>
                      </a:r>
                      <a:r>
                        <a:rPr kumimoji="0" lang="de-DE" altLang="en-US" sz="1600" b="0" i="0" u="none" strike="noStrike" cap="none" normalizeH="0" baseline="0" dirty="0" smtClean="0">
                          <a:ln>
                            <a:noFill/>
                          </a:ln>
                          <a:solidFill>
                            <a:schemeClr val="tx1"/>
                          </a:solidFill>
                          <a:effectLst/>
                          <a:latin typeface="Arial (PCL6)" pitchFamily="34" charset="0"/>
                        </a:rPr>
                        <a:t> </a:t>
                      </a:r>
                      <a:r>
                        <a:rPr kumimoji="0" lang="de-DE" altLang="en-US" sz="1600" b="0" i="0" u="none" strike="noStrike" cap="none" normalizeH="0" baseline="0" dirty="0" err="1" smtClean="0">
                          <a:ln>
                            <a:noFill/>
                          </a:ln>
                          <a:solidFill>
                            <a:schemeClr val="tx1"/>
                          </a:solidFill>
                          <a:effectLst/>
                          <a:latin typeface="Arial (PCL6)" pitchFamily="34" charset="0"/>
                        </a:rPr>
                        <a:t>analyse</a:t>
                      </a:r>
                      <a:r>
                        <a:rPr kumimoji="0" lang="de-DE" altLang="en-US" sz="1600" b="0" i="0" u="none" strike="noStrike" cap="none" normalizeH="0" baseline="0" dirty="0" smtClean="0">
                          <a:ln>
                            <a:noFill/>
                          </a:ln>
                          <a:solidFill>
                            <a:schemeClr val="tx1"/>
                          </a:solidFill>
                          <a:effectLst/>
                          <a:latin typeface="Arial (PCL6)" pitchFamily="34" charset="0"/>
                        </a:rPr>
                        <a:t> gender-</a:t>
                      </a:r>
                      <a:r>
                        <a:rPr kumimoji="0" lang="de-DE" altLang="en-US" sz="1600" b="0" i="0" u="none" strike="noStrike" cap="none" normalizeH="0" baseline="0" dirty="0" err="1" smtClean="0">
                          <a:ln>
                            <a:noFill/>
                          </a:ln>
                          <a:solidFill>
                            <a:schemeClr val="tx1"/>
                          </a:solidFill>
                          <a:effectLst/>
                          <a:latin typeface="Arial (PCL6)" pitchFamily="34" charset="0"/>
                        </a:rPr>
                        <a:t>specific</a:t>
                      </a:r>
                      <a:r>
                        <a:rPr kumimoji="0" lang="de-DE" altLang="en-US" sz="1600" b="0" i="0" u="none" strike="noStrike" cap="none" normalizeH="0" baseline="0" dirty="0" smtClean="0">
                          <a:ln>
                            <a:noFill/>
                          </a:ln>
                          <a:solidFill>
                            <a:schemeClr val="tx1"/>
                          </a:solidFill>
                          <a:effectLst/>
                          <a:latin typeface="Arial (PCL6)" pitchFamily="34" charset="0"/>
                        </a:rPr>
                        <a:t> </a:t>
                      </a:r>
                      <a:r>
                        <a:rPr kumimoji="0" lang="de-DE" altLang="en-US" sz="1600" b="0" i="0" u="none" strike="noStrike" cap="none" normalizeH="0" baseline="0" dirty="0" err="1" smtClean="0">
                          <a:ln>
                            <a:noFill/>
                          </a:ln>
                          <a:solidFill>
                            <a:schemeClr val="tx1"/>
                          </a:solidFill>
                          <a:effectLst/>
                          <a:latin typeface="Arial (PCL6)" pitchFamily="34" charset="0"/>
                        </a:rPr>
                        <a:t>questions</a:t>
                      </a:r>
                      <a:r>
                        <a:rPr kumimoji="0" lang="de-DE" altLang="en-US" sz="1600" b="0" i="0" u="none" strike="noStrike" cap="none" normalizeH="0" baseline="0" dirty="0" smtClean="0">
                          <a:ln>
                            <a:noFill/>
                          </a:ln>
                          <a:solidFill>
                            <a:schemeClr val="tx1"/>
                          </a:solidFill>
                          <a:effectLst/>
                          <a:latin typeface="Arial (PCL6)" pitchFamily="34" charset="0"/>
                        </a:rPr>
                        <a:t> </a:t>
                      </a:r>
                      <a:r>
                        <a:rPr kumimoji="0" lang="de-DE" altLang="en-US" sz="1600" b="0" i="0" u="none" strike="noStrike" cap="none" normalizeH="0" baseline="0" dirty="0" err="1" smtClean="0">
                          <a:ln>
                            <a:noFill/>
                          </a:ln>
                          <a:solidFill>
                            <a:schemeClr val="tx1"/>
                          </a:solidFill>
                          <a:effectLst/>
                          <a:latin typeface="Arial (PCL6)" pitchFamily="34" charset="0"/>
                        </a:rPr>
                        <a:t>and</a:t>
                      </a:r>
                      <a:r>
                        <a:rPr kumimoji="0" lang="de-DE" altLang="en-US" sz="1600" b="0" i="0" u="none" strike="noStrike" cap="none" normalizeH="0" baseline="0" dirty="0" smtClean="0">
                          <a:ln>
                            <a:noFill/>
                          </a:ln>
                          <a:solidFill>
                            <a:schemeClr val="tx1"/>
                          </a:solidFill>
                          <a:effectLst/>
                          <a:latin typeface="Arial (PCL6)" pitchFamily="34" charset="0"/>
                        </a:rPr>
                        <a:t> </a:t>
                      </a:r>
                      <a:r>
                        <a:rPr kumimoji="0" lang="de-DE" altLang="en-US" sz="1600" b="0" i="0" u="none" strike="noStrike" cap="none" normalizeH="0" baseline="0" dirty="0" err="1" smtClean="0">
                          <a:ln>
                            <a:noFill/>
                          </a:ln>
                          <a:solidFill>
                            <a:schemeClr val="tx1"/>
                          </a:solidFill>
                          <a:effectLst/>
                          <a:latin typeface="Arial (PCL6)" pitchFamily="34" charset="0"/>
                        </a:rPr>
                        <a:t>inequalities</a:t>
                      </a:r>
                      <a:endParaRPr kumimoji="0" lang="de-DE" altLang="en-US" sz="1600" b="0" i="0" u="none" strike="noStrike" cap="none" normalizeH="0" baseline="0" dirty="0" smtClean="0">
                        <a:ln>
                          <a:noFill/>
                        </a:ln>
                        <a:solidFill>
                          <a:schemeClr val="tx1"/>
                        </a:solidFill>
                        <a:effectLst/>
                        <a:latin typeface="Arial (PCL6)" pitchFamily="34" charset="0"/>
                      </a:endParaRPr>
                    </a:p>
                  </a:txBody>
                  <a:tcPr anchor="ctr" horzOverflow="overflow">
                    <a:lnL w="19050" cap="flat" cmpd="sng" algn="ctr">
                      <a:solidFill>
                        <a:schemeClr val="tx1"/>
                      </a:solidFill>
                      <a:prstDash val="solid"/>
                      <a:round/>
                      <a:headEnd type="none" w="med" len="med"/>
                      <a:tailEnd type="none" w="med" len="med"/>
                    </a:lnL>
                    <a:lnR cap="flat">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914400">
                <a:tc>
                  <a:txBody>
                    <a:bodyPr/>
                    <a:lstStyle>
                      <a:lvl1pPr>
                        <a:spcBef>
                          <a:spcPct val="20000"/>
                        </a:spcBef>
                        <a:defRPr>
                          <a:solidFill>
                            <a:schemeClr val="tx1"/>
                          </a:solidFill>
                          <a:latin typeface="Arial (PCL6)" pitchFamily="34" charset="0"/>
                        </a:defRPr>
                      </a:lvl1pPr>
                      <a:lvl2pPr>
                        <a:spcBef>
                          <a:spcPct val="20000"/>
                        </a:spcBef>
                        <a:defRPr>
                          <a:solidFill>
                            <a:schemeClr val="tx1"/>
                          </a:solidFill>
                          <a:latin typeface="Arial (PCL6)" pitchFamily="34" charset="0"/>
                        </a:defRPr>
                      </a:lvl2pPr>
                      <a:lvl3pPr>
                        <a:spcBef>
                          <a:spcPct val="20000"/>
                        </a:spcBef>
                        <a:defRPr>
                          <a:solidFill>
                            <a:schemeClr val="tx1"/>
                          </a:solidFill>
                          <a:latin typeface="Arial (PCL6)" pitchFamily="34" charset="0"/>
                        </a:defRPr>
                      </a:lvl3pPr>
                      <a:lvl4pPr>
                        <a:spcBef>
                          <a:spcPct val="20000"/>
                        </a:spcBef>
                        <a:defRPr>
                          <a:solidFill>
                            <a:schemeClr val="tx1"/>
                          </a:solidFill>
                          <a:latin typeface="Arial (PCL6)" pitchFamily="34" charset="0"/>
                        </a:defRPr>
                      </a:lvl4pPr>
                      <a:lvl5pPr>
                        <a:spcBef>
                          <a:spcPct val="20000"/>
                        </a:spcBef>
                        <a:defRPr>
                          <a:solidFill>
                            <a:schemeClr val="tx1"/>
                          </a:solidFill>
                          <a:latin typeface="Arial (PCL6)" pitchFamily="34" charset="0"/>
                        </a:defRPr>
                      </a:lvl5pPr>
                      <a:lvl6pPr fontAlgn="base">
                        <a:spcBef>
                          <a:spcPct val="20000"/>
                        </a:spcBef>
                        <a:spcAft>
                          <a:spcPct val="0"/>
                        </a:spcAft>
                        <a:defRPr>
                          <a:solidFill>
                            <a:schemeClr val="tx1"/>
                          </a:solidFill>
                          <a:latin typeface="Arial (PCL6)" pitchFamily="34" charset="0"/>
                        </a:defRPr>
                      </a:lvl6pPr>
                      <a:lvl7pPr fontAlgn="base">
                        <a:spcBef>
                          <a:spcPct val="20000"/>
                        </a:spcBef>
                        <a:spcAft>
                          <a:spcPct val="0"/>
                        </a:spcAft>
                        <a:defRPr>
                          <a:solidFill>
                            <a:schemeClr val="tx1"/>
                          </a:solidFill>
                          <a:latin typeface="Arial (PCL6)" pitchFamily="34" charset="0"/>
                        </a:defRPr>
                      </a:lvl7pPr>
                      <a:lvl8pPr fontAlgn="base">
                        <a:spcBef>
                          <a:spcPct val="20000"/>
                        </a:spcBef>
                        <a:spcAft>
                          <a:spcPct val="0"/>
                        </a:spcAft>
                        <a:defRPr>
                          <a:solidFill>
                            <a:schemeClr val="tx1"/>
                          </a:solidFill>
                          <a:latin typeface="Arial (PCL6)" pitchFamily="34" charset="0"/>
                        </a:defRPr>
                      </a:lvl8pPr>
                      <a:lvl9pPr fontAlgn="base">
                        <a:spcBef>
                          <a:spcPct val="20000"/>
                        </a:spcBef>
                        <a:spcAft>
                          <a:spcPct val="0"/>
                        </a:spcAft>
                        <a:defRPr>
                          <a:solidFill>
                            <a:schemeClr val="tx1"/>
                          </a:solidFill>
                          <a:latin typeface="Arial (PCL6)"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en-US" sz="1800" b="1" i="0" u="none" strike="noStrike" cap="none" normalizeH="0" baseline="0" dirty="0" err="1" smtClean="0">
                          <a:ln>
                            <a:noFill/>
                          </a:ln>
                          <a:solidFill>
                            <a:schemeClr val="tx1"/>
                          </a:solidFill>
                          <a:effectLst/>
                          <a:latin typeface="Arial (PCL6)" pitchFamily="34" charset="0"/>
                        </a:rPr>
                        <a:t>Formulating</a:t>
                      </a:r>
                      <a:r>
                        <a:rPr kumimoji="0" lang="de-DE" altLang="en-US" sz="1800" b="1" i="0" u="none" strike="noStrike" cap="none" normalizeH="0" baseline="0" dirty="0" smtClean="0">
                          <a:ln>
                            <a:noFill/>
                          </a:ln>
                          <a:solidFill>
                            <a:schemeClr val="tx1"/>
                          </a:solidFill>
                          <a:effectLst/>
                          <a:latin typeface="Arial (PCL6)" pitchFamily="34" charset="0"/>
                        </a:rPr>
                        <a:t> </a:t>
                      </a:r>
                      <a:r>
                        <a:rPr kumimoji="0" lang="de-DE" altLang="en-US" sz="1800" b="1" i="0" u="none" strike="noStrike" cap="none" normalizeH="0" baseline="0" dirty="0" err="1" smtClean="0">
                          <a:ln>
                            <a:noFill/>
                          </a:ln>
                          <a:solidFill>
                            <a:schemeClr val="tx1"/>
                          </a:solidFill>
                          <a:effectLst/>
                          <a:latin typeface="Arial (PCL6)" pitchFamily="34" charset="0"/>
                        </a:rPr>
                        <a:t>of</a:t>
                      </a:r>
                      <a:r>
                        <a:rPr kumimoji="0" lang="de-DE" altLang="en-US" sz="1800" b="1" i="0" u="none" strike="noStrike" cap="none" normalizeH="0" baseline="0" dirty="0" smtClean="0">
                          <a:ln>
                            <a:noFill/>
                          </a:ln>
                          <a:solidFill>
                            <a:schemeClr val="tx1"/>
                          </a:solidFill>
                          <a:effectLst/>
                          <a:latin typeface="Arial (PCL6)" pitchFamily="34" charset="0"/>
                        </a:rPr>
                        <a:t> </a:t>
                      </a:r>
                      <a:r>
                        <a:rPr kumimoji="0" lang="de-DE" altLang="en-US" sz="1800" b="1" i="0" u="none" strike="noStrike" cap="none" normalizeH="0" baseline="0" dirty="0" err="1" smtClean="0">
                          <a:ln>
                            <a:noFill/>
                          </a:ln>
                          <a:solidFill>
                            <a:schemeClr val="tx1"/>
                          </a:solidFill>
                          <a:effectLst/>
                          <a:latin typeface="Arial (PCL6)" pitchFamily="34" charset="0"/>
                        </a:rPr>
                        <a:t>targets</a:t>
                      </a:r>
                      <a:endParaRPr kumimoji="0" lang="de-DE" altLang="en-US" sz="1800" b="1" i="0" u="none" strike="noStrike" cap="none" normalizeH="0" baseline="0" dirty="0" smtClean="0">
                        <a:ln>
                          <a:noFill/>
                        </a:ln>
                        <a:solidFill>
                          <a:schemeClr val="tx1"/>
                        </a:solidFill>
                        <a:effectLst/>
                        <a:latin typeface="Arial (PCL6)" pitchFamily="34" charset="0"/>
                      </a:endParaRPr>
                    </a:p>
                  </a:txBody>
                  <a:tcPr anchor="ctr" horzOverflow="overflow">
                    <a:lnL cap="flat">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a:solidFill>
                            <a:schemeClr val="tx1"/>
                          </a:solidFill>
                          <a:latin typeface="Arial (PCL6)" pitchFamily="34" charset="0"/>
                        </a:defRPr>
                      </a:lvl1pPr>
                      <a:lvl2pPr>
                        <a:spcBef>
                          <a:spcPct val="20000"/>
                        </a:spcBef>
                        <a:defRPr>
                          <a:solidFill>
                            <a:schemeClr val="tx1"/>
                          </a:solidFill>
                          <a:latin typeface="Arial (PCL6)" pitchFamily="34" charset="0"/>
                        </a:defRPr>
                      </a:lvl2pPr>
                      <a:lvl3pPr>
                        <a:spcBef>
                          <a:spcPct val="20000"/>
                        </a:spcBef>
                        <a:defRPr>
                          <a:solidFill>
                            <a:schemeClr val="tx1"/>
                          </a:solidFill>
                          <a:latin typeface="Arial (PCL6)" pitchFamily="34" charset="0"/>
                        </a:defRPr>
                      </a:lvl3pPr>
                      <a:lvl4pPr>
                        <a:spcBef>
                          <a:spcPct val="20000"/>
                        </a:spcBef>
                        <a:defRPr>
                          <a:solidFill>
                            <a:schemeClr val="tx1"/>
                          </a:solidFill>
                          <a:latin typeface="Arial (PCL6)" pitchFamily="34" charset="0"/>
                        </a:defRPr>
                      </a:lvl4pPr>
                      <a:lvl5pPr>
                        <a:spcBef>
                          <a:spcPct val="20000"/>
                        </a:spcBef>
                        <a:defRPr>
                          <a:solidFill>
                            <a:schemeClr val="tx1"/>
                          </a:solidFill>
                          <a:latin typeface="Arial (PCL6)" pitchFamily="34" charset="0"/>
                        </a:defRPr>
                      </a:lvl5pPr>
                      <a:lvl6pPr fontAlgn="base">
                        <a:spcBef>
                          <a:spcPct val="20000"/>
                        </a:spcBef>
                        <a:spcAft>
                          <a:spcPct val="0"/>
                        </a:spcAft>
                        <a:defRPr>
                          <a:solidFill>
                            <a:schemeClr val="tx1"/>
                          </a:solidFill>
                          <a:latin typeface="Arial (PCL6)" pitchFamily="34" charset="0"/>
                        </a:defRPr>
                      </a:lvl6pPr>
                      <a:lvl7pPr fontAlgn="base">
                        <a:spcBef>
                          <a:spcPct val="20000"/>
                        </a:spcBef>
                        <a:spcAft>
                          <a:spcPct val="0"/>
                        </a:spcAft>
                        <a:defRPr>
                          <a:solidFill>
                            <a:schemeClr val="tx1"/>
                          </a:solidFill>
                          <a:latin typeface="Arial (PCL6)" pitchFamily="34" charset="0"/>
                        </a:defRPr>
                      </a:lvl7pPr>
                      <a:lvl8pPr fontAlgn="base">
                        <a:spcBef>
                          <a:spcPct val="20000"/>
                        </a:spcBef>
                        <a:spcAft>
                          <a:spcPct val="0"/>
                        </a:spcAft>
                        <a:defRPr>
                          <a:solidFill>
                            <a:schemeClr val="tx1"/>
                          </a:solidFill>
                          <a:latin typeface="Arial (PCL6)" pitchFamily="34" charset="0"/>
                        </a:defRPr>
                      </a:lvl8pPr>
                      <a:lvl9pPr fontAlgn="base">
                        <a:spcBef>
                          <a:spcPct val="20000"/>
                        </a:spcBef>
                        <a:spcAft>
                          <a:spcPct val="0"/>
                        </a:spcAft>
                        <a:defRPr>
                          <a:solidFill>
                            <a:schemeClr val="tx1"/>
                          </a:solidFill>
                          <a:latin typeface="Arial (PCL6)" pitchFamily="34" charset="0"/>
                        </a:defRPr>
                      </a:lvl9pPr>
                    </a:lstStyle>
                    <a:p>
                      <a:pPr marL="0" marR="0" lvl="0" indent="0" algn="l" defTabSz="914400" rtl="0" eaLnBrk="1" fontAlgn="base" latinLnBrk="0" hangingPunct="1">
                        <a:lnSpc>
                          <a:spcPct val="100000"/>
                        </a:lnSpc>
                        <a:spcBef>
                          <a:spcPct val="0"/>
                        </a:spcBef>
                        <a:spcAft>
                          <a:spcPct val="0"/>
                        </a:spcAft>
                        <a:buClr>
                          <a:srgbClr val="CC0000"/>
                        </a:buClr>
                        <a:buSzTx/>
                        <a:buFont typeface="Wingdings" pitchFamily="2" charset="2"/>
                        <a:buNone/>
                        <a:tabLst/>
                      </a:pPr>
                      <a:r>
                        <a:rPr kumimoji="0" lang="de-AT" altLang="en-US" sz="1600" b="0" i="0" u="none" strike="noStrike" cap="none" normalizeH="0" baseline="0" dirty="0" smtClean="0">
                          <a:ln>
                            <a:noFill/>
                          </a:ln>
                          <a:solidFill>
                            <a:schemeClr val="tx1"/>
                          </a:solidFill>
                          <a:effectLst/>
                          <a:latin typeface="Arial (PCL6)" pitchFamily="34" charset="0"/>
                          <a:cs typeface="Times New Roman" pitchFamily="18" charset="0"/>
                        </a:rPr>
                        <a:t>Definition </a:t>
                      </a:r>
                      <a:r>
                        <a:rPr kumimoji="0" lang="de-AT" altLang="en-US" sz="1600" b="0" i="0" u="none" strike="noStrike" cap="none" normalizeH="0" baseline="0" dirty="0" err="1" smtClean="0">
                          <a:ln>
                            <a:noFill/>
                          </a:ln>
                          <a:solidFill>
                            <a:schemeClr val="tx1"/>
                          </a:solidFill>
                          <a:effectLst/>
                          <a:latin typeface="Arial (PCL6)" pitchFamily="34" charset="0"/>
                          <a:cs typeface="Times New Roman" pitchFamily="18" charset="0"/>
                        </a:rPr>
                        <a:t>of</a:t>
                      </a:r>
                      <a:r>
                        <a:rPr kumimoji="0" lang="de-AT" altLang="en-US" sz="1600" b="0" i="0" u="none" strike="noStrike" cap="none" normalizeH="0" baseline="0" dirty="0" smtClean="0">
                          <a:ln>
                            <a:noFill/>
                          </a:ln>
                          <a:solidFill>
                            <a:schemeClr val="tx1"/>
                          </a:solidFill>
                          <a:effectLst/>
                          <a:latin typeface="Arial (PCL6)" pitchFamily="34" charset="0"/>
                          <a:cs typeface="Times New Roman" pitchFamily="18" charset="0"/>
                        </a:rPr>
                        <a:t> </a:t>
                      </a:r>
                      <a:r>
                        <a:rPr kumimoji="0" lang="de-AT" altLang="en-US" sz="1600" b="0" i="0" u="none" strike="noStrike" cap="none" normalizeH="0" baseline="0" dirty="0" err="1" smtClean="0">
                          <a:ln>
                            <a:noFill/>
                          </a:ln>
                          <a:solidFill>
                            <a:schemeClr val="tx1"/>
                          </a:solidFill>
                          <a:effectLst/>
                          <a:latin typeface="Arial (PCL6)" pitchFamily="34" charset="0"/>
                          <a:cs typeface="Times New Roman" pitchFamily="18" charset="0"/>
                        </a:rPr>
                        <a:t>targets</a:t>
                      </a:r>
                      <a:r>
                        <a:rPr kumimoji="0" lang="de-AT" altLang="en-US" sz="1600" b="0" i="0" u="none" strike="noStrike" cap="none" normalizeH="0" baseline="0" dirty="0" smtClean="0">
                          <a:ln>
                            <a:noFill/>
                          </a:ln>
                          <a:solidFill>
                            <a:schemeClr val="tx1"/>
                          </a:solidFill>
                          <a:effectLst/>
                          <a:latin typeface="Arial (PCL6)" pitchFamily="34" charset="0"/>
                          <a:cs typeface="Times New Roman" pitchFamily="18" charset="0"/>
                        </a:rPr>
                        <a:t> </a:t>
                      </a:r>
                      <a:r>
                        <a:rPr kumimoji="0" lang="de-AT" altLang="en-US" sz="1600" b="0" i="0" u="none" strike="noStrike" cap="none" normalizeH="0" baseline="0" dirty="0" err="1" smtClean="0">
                          <a:ln>
                            <a:noFill/>
                          </a:ln>
                          <a:solidFill>
                            <a:schemeClr val="tx1"/>
                          </a:solidFill>
                          <a:effectLst/>
                          <a:latin typeface="Arial (PCL6)" pitchFamily="34" charset="0"/>
                          <a:cs typeface="Times New Roman" pitchFamily="18" charset="0"/>
                        </a:rPr>
                        <a:t>for</a:t>
                      </a:r>
                      <a:r>
                        <a:rPr kumimoji="0" lang="de-AT" altLang="en-US" sz="1600" b="0" i="0" u="none" strike="noStrike" cap="none" normalizeH="0" baseline="0" dirty="0" smtClean="0">
                          <a:ln>
                            <a:noFill/>
                          </a:ln>
                          <a:solidFill>
                            <a:schemeClr val="tx1"/>
                          </a:solidFill>
                          <a:effectLst/>
                          <a:latin typeface="Arial (PCL6)" pitchFamily="34" charset="0"/>
                          <a:cs typeface="Times New Roman" pitchFamily="18" charset="0"/>
                        </a:rPr>
                        <a:t> </a:t>
                      </a:r>
                      <a:r>
                        <a:rPr kumimoji="0" lang="de-AT" altLang="en-US" sz="1600" b="0" i="0" u="none" strike="noStrike" cap="none" normalizeH="0" baseline="0" dirty="0" err="1" smtClean="0">
                          <a:ln>
                            <a:noFill/>
                          </a:ln>
                          <a:solidFill>
                            <a:schemeClr val="tx1"/>
                          </a:solidFill>
                          <a:effectLst/>
                          <a:latin typeface="Arial (PCL6)" pitchFamily="34" charset="0"/>
                          <a:cs typeface="Times New Roman" pitchFamily="18" charset="0"/>
                        </a:rPr>
                        <a:t>gender</a:t>
                      </a:r>
                      <a:r>
                        <a:rPr kumimoji="0" lang="de-AT" altLang="en-US" sz="1600" b="0" i="0" u="none" strike="noStrike" cap="none" normalizeH="0" baseline="0" dirty="0" smtClean="0">
                          <a:ln>
                            <a:noFill/>
                          </a:ln>
                          <a:solidFill>
                            <a:schemeClr val="tx1"/>
                          </a:solidFill>
                          <a:effectLst/>
                          <a:latin typeface="Arial (PCL6)" pitchFamily="34" charset="0"/>
                          <a:cs typeface="Times New Roman" pitchFamily="18" charset="0"/>
                        </a:rPr>
                        <a:t> </a:t>
                      </a:r>
                      <a:r>
                        <a:rPr kumimoji="0" lang="de-AT" altLang="en-US" sz="1600" b="0" i="0" u="none" strike="noStrike" cap="none" normalizeH="0" baseline="0" dirty="0" err="1" smtClean="0">
                          <a:ln>
                            <a:noFill/>
                          </a:ln>
                          <a:solidFill>
                            <a:schemeClr val="tx1"/>
                          </a:solidFill>
                          <a:effectLst/>
                          <a:latin typeface="Arial (PCL6)" pitchFamily="34" charset="0"/>
                          <a:cs typeface="Times New Roman" pitchFamily="18" charset="0"/>
                        </a:rPr>
                        <a:t>equality</a:t>
                      </a:r>
                      <a:endParaRPr kumimoji="0" lang="de-DE" altLang="en-US" sz="1600" b="0" i="0" u="none" strike="noStrike" cap="none" normalizeH="0" baseline="0" dirty="0" smtClean="0">
                        <a:ln>
                          <a:noFill/>
                        </a:ln>
                        <a:solidFill>
                          <a:schemeClr val="tx1"/>
                        </a:solidFill>
                        <a:effectLst/>
                        <a:latin typeface="Arial (PCL6)" pitchFamily="34" charset="0"/>
                        <a:cs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cap="flat">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1223963">
                <a:tc>
                  <a:txBody>
                    <a:bodyPr/>
                    <a:lstStyle>
                      <a:lvl1pPr>
                        <a:spcBef>
                          <a:spcPct val="20000"/>
                        </a:spcBef>
                        <a:defRPr>
                          <a:solidFill>
                            <a:schemeClr val="tx1"/>
                          </a:solidFill>
                          <a:latin typeface="Arial (PCL6)" pitchFamily="34" charset="0"/>
                        </a:defRPr>
                      </a:lvl1pPr>
                      <a:lvl2pPr>
                        <a:spcBef>
                          <a:spcPct val="20000"/>
                        </a:spcBef>
                        <a:defRPr>
                          <a:solidFill>
                            <a:schemeClr val="tx1"/>
                          </a:solidFill>
                          <a:latin typeface="Arial (PCL6)" pitchFamily="34" charset="0"/>
                        </a:defRPr>
                      </a:lvl2pPr>
                      <a:lvl3pPr>
                        <a:spcBef>
                          <a:spcPct val="20000"/>
                        </a:spcBef>
                        <a:defRPr>
                          <a:solidFill>
                            <a:schemeClr val="tx1"/>
                          </a:solidFill>
                          <a:latin typeface="Arial (PCL6)" pitchFamily="34" charset="0"/>
                        </a:defRPr>
                      </a:lvl3pPr>
                      <a:lvl4pPr>
                        <a:spcBef>
                          <a:spcPct val="20000"/>
                        </a:spcBef>
                        <a:defRPr>
                          <a:solidFill>
                            <a:schemeClr val="tx1"/>
                          </a:solidFill>
                          <a:latin typeface="Arial (PCL6)" pitchFamily="34" charset="0"/>
                        </a:defRPr>
                      </a:lvl4pPr>
                      <a:lvl5pPr>
                        <a:spcBef>
                          <a:spcPct val="20000"/>
                        </a:spcBef>
                        <a:defRPr>
                          <a:solidFill>
                            <a:schemeClr val="tx1"/>
                          </a:solidFill>
                          <a:latin typeface="Arial (PCL6)" pitchFamily="34" charset="0"/>
                        </a:defRPr>
                      </a:lvl5pPr>
                      <a:lvl6pPr fontAlgn="base">
                        <a:spcBef>
                          <a:spcPct val="20000"/>
                        </a:spcBef>
                        <a:spcAft>
                          <a:spcPct val="0"/>
                        </a:spcAft>
                        <a:defRPr>
                          <a:solidFill>
                            <a:schemeClr val="tx1"/>
                          </a:solidFill>
                          <a:latin typeface="Arial (PCL6)" pitchFamily="34" charset="0"/>
                        </a:defRPr>
                      </a:lvl6pPr>
                      <a:lvl7pPr fontAlgn="base">
                        <a:spcBef>
                          <a:spcPct val="20000"/>
                        </a:spcBef>
                        <a:spcAft>
                          <a:spcPct val="0"/>
                        </a:spcAft>
                        <a:defRPr>
                          <a:solidFill>
                            <a:schemeClr val="tx1"/>
                          </a:solidFill>
                          <a:latin typeface="Arial (PCL6)" pitchFamily="34" charset="0"/>
                        </a:defRPr>
                      </a:lvl7pPr>
                      <a:lvl8pPr fontAlgn="base">
                        <a:spcBef>
                          <a:spcPct val="20000"/>
                        </a:spcBef>
                        <a:spcAft>
                          <a:spcPct val="0"/>
                        </a:spcAft>
                        <a:defRPr>
                          <a:solidFill>
                            <a:schemeClr val="tx1"/>
                          </a:solidFill>
                          <a:latin typeface="Arial (PCL6)" pitchFamily="34" charset="0"/>
                        </a:defRPr>
                      </a:lvl8pPr>
                      <a:lvl9pPr fontAlgn="base">
                        <a:spcBef>
                          <a:spcPct val="20000"/>
                        </a:spcBef>
                        <a:spcAft>
                          <a:spcPct val="0"/>
                        </a:spcAft>
                        <a:defRPr>
                          <a:solidFill>
                            <a:schemeClr val="tx1"/>
                          </a:solidFill>
                          <a:latin typeface="Arial (PCL6)"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en-US" sz="1800" b="1" i="0" u="none" strike="noStrike" cap="none" normalizeH="0" baseline="0" dirty="0" smtClean="0">
                          <a:ln>
                            <a:noFill/>
                          </a:ln>
                          <a:solidFill>
                            <a:schemeClr val="tx1"/>
                          </a:solidFill>
                          <a:effectLst/>
                          <a:latin typeface="Arial (PCL6)" pitchFamily="34" charset="0"/>
                        </a:rPr>
                        <a:t>Strategy </a:t>
                      </a:r>
                      <a:r>
                        <a:rPr kumimoji="0" lang="de-DE" altLang="en-US" sz="1800" b="1" i="0" u="none" strike="noStrike" cap="none" normalizeH="0" baseline="0" dirty="0" err="1" smtClean="0">
                          <a:ln>
                            <a:noFill/>
                          </a:ln>
                          <a:solidFill>
                            <a:schemeClr val="tx1"/>
                          </a:solidFill>
                          <a:effectLst/>
                          <a:latin typeface="Arial (PCL6)" pitchFamily="34" charset="0"/>
                        </a:rPr>
                        <a:t>for</a:t>
                      </a:r>
                      <a:r>
                        <a:rPr kumimoji="0" lang="de-DE" altLang="en-US" sz="1800" b="1" i="0" u="none" strike="noStrike" cap="none" normalizeH="0" baseline="0" dirty="0" smtClean="0">
                          <a:ln>
                            <a:noFill/>
                          </a:ln>
                          <a:solidFill>
                            <a:schemeClr val="tx1"/>
                          </a:solidFill>
                          <a:effectLst/>
                          <a:latin typeface="Arial (PCL6)" pitchFamily="34" charset="0"/>
                        </a:rPr>
                        <a:t> </a:t>
                      </a:r>
                      <a:r>
                        <a:rPr kumimoji="0" lang="de-DE" altLang="en-US" sz="1800" b="1" i="0" u="none" strike="noStrike" cap="none" normalizeH="0" baseline="0" dirty="0" err="1" smtClean="0">
                          <a:ln>
                            <a:noFill/>
                          </a:ln>
                          <a:solidFill>
                            <a:schemeClr val="tx1"/>
                          </a:solidFill>
                          <a:effectLst/>
                          <a:latin typeface="Arial (PCL6)" pitchFamily="34" charset="0"/>
                        </a:rPr>
                        <a:t>implementation</a:t>
                      </a:r>
                      <a:endParaRPr kumimoji="0" lang="de-DE" altLang="en-US" sz="1800" b="1" i="0" u="none" strike="noStrike" cap="none" normalizeH="0" baseline="0" dirty="0" smtClean="0">
                        <a:ln>
                          <a:noFill/>
                        </a:ln>
                        <a:solidFill>
                          <a:schemeClr val="tx1"/>
                        </a:solidFill>
                        <a:effectLst/>
                        <a:latin typeface="Arial (PCL6)" pitchFamily="34" charset="0"/>
                      </a:endParaRPr>
                    </a:p>
                  </a:txBody>
                  <a:tcPr anchor="ctr" horzOverflow="overflow">
                    <a:lnL cap="flat">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a:solidFill>
                            <a:schemeClr val="tx1"/>
                          </a:solidFill>
                          <a:latin typeface="Arial (PCL6)" pitchFamily="34" charset="0"/>
                        </a:defRPr>
                      </a:lvl1pPr>
                      <a:lvl2pPr>
                        <a:spcBef>
                          <a:spcPct val="20000"/>
                        </a:spcBef>
                        <a:defRPr>
                          <a:solidFill>
                            <a:schemeClr val="tx1"/>
                          </a:solidFill>
                          <a:latin typeface="Arial (PCL6)" pitchFamily="34" charset="0"/>
                        </a:defRPr>
                      </a:lvl2pPr>
                      <a:lvl3pPr>
                        <a:spcBef>
                          <a:spcPct val="20000"/>
                        </a:spcBef>
                        <a:defRPr>
                          <a:solidFill>
                            <a:schemeClr val="tx1"/>
                          </a:solidFill>
                          <a:latin typeface="Arial (PCL6)" pitchFamily="34" charset="0"/>
                        </a:defRPr>
                      </a:lvl3pPr>
                      <a:lvl4pPr>
                        <a:spcBef>
                          <a:spcPct val="20000"/>
                        </a:spcBef>
                        <a:defRPr>
                          <a:solidFill>
                            <a:schemeClr val="tx1"/>
                          </a:solidFill>
                          <a:latin typeface="Arial (PCL6)" pitchFamily="34" charset="0"/>
                        </a:defRPr>
                      </a:lvl4pPr>
                      <a:lvl5pPr>
                        <a:spcBef>
                          <a:spcPct val="20000"/>
                        </a:spcBef>
                        <a:defRPr>
                          <a:solidFill>
                            <a:schemeClr val="tx1"/>
                          </a:solidFill>
                          <a:latin typeface="Arial (PCL6)" pitchFamily="34" charset="0"/>
                        </a:defRPr>
                      </a:lvl5pPr>
                      <a:lvl6pPr fontAlgn="base">
                        <a:spcBef>
                          <a:spcPct val="20000"/>
                        </a:spcBef>
                        <a:spcAft>
                          <a:spcPct val="0"/>
                        </a:spcAft>
                        <a:defRPr>
                          <a:solidFill>
                            <a:schemeClr val="tx1"/>
                          </a:solidFill>
                          <a:latin typeface="Arial (PCL6)" pitchFamily="34" charset="0"/>
                        </a:defRPr>
                      </a:lvl6pPr>
                      <a:lvl7pPr fontAlgn="base">
                        <a:spcBef>
                          <a:spcPct val="20000"/>
                        </a:spcBef>
                        <a:spcAft>
                          <a:spcPct val="0"/>
                        </a:spcAft>
                        <a:defRPr>
                          <a:solidFill>
                            <a:schemeClr val="tx1"/>
                          </a:solidFill>
                          <a:latin typeface="Arial (PCL6)" pitchFamily="34" charset="0"/>
                        </a:defRPr>
                      </a:lvl7pPr>
                      <a:lvl8pPr fontAlgn="base">
                        <a:spcBef>
                          <a:spcPct val="20000"/>
                        </a:spcBef>
                        <a:spcAft>
                          <a:spcPct val="0"/>
                        </a:spcAft>
                        <a:defRPr>
                          <a:solidFill>
                            <a:schemeClr val="tx1"/>
                          </a:solidFill>
                          <a:latin typeface="Arial (PCL6)" pitchFamily="34" charset="0"/>
                        </a:defRPr>
                      </a:lvl8pPr>
                      <a:lvl9pPr fontAlgn="base">
                        <a:spcBef>
                          <a:spcPct val="20000"/>
                        </a:spcBef>
                        <a:spcAft>
                          <a:spcPct val="0"/>
                        </a:spcAft>
                        <a:defRPr>
                          <a:solidFill>
                            <a:schemeClr val="tx1"/>
                          </a:solidFill>
                          <a:latin typeface="Arial (PCL6)" pitchFamily="34" charset="0"/>
                        </a:defRPr>
                      </a:lvl9pPr>
                    </a:lstStyle>
                    <a:p>
                      <a:pPr marL="0" marR="0" lvl="0" indent="0" algn="l" defTabSz="914400" rtl="0" eaLnBrk="1" fontAlgn="base" latinLnBrk="0" hangingPunct="1">
                        <a:lnSpc>
                          <a:spcPct val="100000"/>
                        </a:lnSpc>
                        <a:spcBef>
                          <a:spcPct val="0"/>
                        </a:spcBef>
                        <a:spcAft>
                          <a:spcPct val="0"/>
                        </a:spcAft>
                        <a:buClr>
                          <a:srgbClr val="CC0000"/>
                        </a:buClr>
                        <a:buSzTx/>
                        <a:buFont typeface="Wingdings" pitchFamily="2" charset="2"/>
                        <a:buNone/>
                        <a:tabLst/>
                      </a:pPr>
                      <a:r>
                        <a:rPr kumimoji="0" lang="de-AT" altLang="en-US" sz="1600" b="0" i="0" u="none" strike="noStrike" cap="none" normalizeH="0" baseline="0" dirty="0" err="1" smtClean="0">
                          <a:ln>
                            <a:noFill/>
                          </a:ln>
                          <a:solidFill>
                            <a:schemeClr val="tx1"/>
                          </a:solidFill>
                          <a:effectLst/>
                          <a:latin typeface="Arial (PCL6)" pitchFamily="34" charset="0"/>
                          <a:cs typeface="Times New Roman" pitchFamily="18" charset="0"/>
                        </a:rPr>
                        <a:t>How</a:t>
                      </a:r>
                      <a:r>
                        <a:rPr kumimoji="0" lang="de-AT" altLang="en-US" sz="1600" b="0" i="0" u="none" strike="noStrike" cap="none" normalizeH="0" baseline="0" dirty="0" smtClean="0">
                          <a:ln>
                            <a:noFill/>
                          </a:ln>
                          <a:solidFill>
                            <a:schemeClr val="tx1"/>
                          </a:solidFill>
                          <a:effectLst/>
                          <a:latin typeface="Arial (PCL6)" pitchFamily="34" charset="0"/>
                          <a:cs typeface="Times New Roman" pitchFamily="18" charset="0"/>
                        </a:rPr>
                        <a:t> </a:t>
                      </a:r>
                      <a:r>
                        <a:rPr kumimoji="0" lang="de-AT" altLang="en-US" sz="1600" b="0" i="0" u="none" strike="noStrike" cap="none" normalizeH="0" baseline="0" dirty="0" err="1" smtClean="0">
                          <a:ln>
                            <a:noFill/>
                          </a:ln>
                          <a:solidFill>
                            <a:schemeClr val="tx1"/>
                          </a:solidFill>
                          <a:effectLst/>
                          <a:latin typeface="Arial (PCL6)" pitchFamily="34" charset="0"/>
                          <a:cs typeface="Times New Roman" pitchFamily="18" charset="0"/>
                        </a:rPr>
                        <a:t>these</a:t>
                      </a:r>
                      <a:r>
                        <a:rPr kumimoji="0" lang="de-AT" altLang="en-US" sz="1600" b="0" i="0" u="none" strike="noStrike" cap="none" normalizeH="0" baseline="0" dirty="0" smtClean="0">
                          <a:ln>
                            <a:noFill/>
                          </a:ln>
                          <a:solidFill>
                            <a:schemeClr val="tx1"/>
                          </a:solidFill>
                          <a:effectLst/>
                          <a:latin typeface="Arial (PCL6)" pitchFamily="34" charset="0"/>
                          <a:cs typeface="Times New Roman" pitchFamily="18" charset="0"/>
                        </a:rPr>
                        <a:t> </a:t>
                      </a:r>
                      <a:r>
                        <a:rPr kumimoji="0" lang="de-AT" altLang="en-US" sz="1600" b="0" i="0" u="none" strike="noStrike" cap="none" normalizeH="0" baseline="0" dirty="0" err="1" smtClean="0">
                          <a:ln>
                            <a:noFill/>
                          </a:ln>
                          <a:solidFill>
                            <a:schemeClr val="tx1"/>
                          </a:solidFill>
                          <a:effectLst/>
                          <a:latin typeface="Arial (PCL6)" pitchFamily="34" charset="0"/>
                          <a:cs typeface="Times New Roman" pitchFamily="18" charset="0"/>
                        </a:rPr>
                        <a:t>targets</a:t>
                      </a:r>
                      <a:r>
                        <a:rPr kumimoji="0" lang="de-AT" altLang="en-US" sz="1600" b="0" i="0" u="none" strike="noStrike" cap="none" normalizeH="0" baseline="0" dirty="0" smtClean="0">
                          <a:ln>
                            <a:noFill/>
                          </a:ln>
                          <a:solidFill>
                            <a:schemeClr val="tx1"/>
                          </a:solidFill>
                          <a:effectLst/>
                          <a:latin typeface="Arial (PCL6)" pitchFamily="34" charset="0"/>
                          <a:cs typeface="Times New Roman" pitchFamily="18" charset="0"/>
                        </a:rPr>
                        <a:t> </a:t>
                      </a:r>
                      <a:r>
                        <a:rPr kumimoji="0" lang="de-AT" altLang="en-US" sz="1600" b="0" i="0" u="none" strike="noStrike" cap="none" normalizeH="0" baseline="0" dirty="0" err="1" smtClean="0">
                          <a:ln>
                            <a:noFill/>
                          </a:ln>
                          <a:solidFill>
                            <a:schemeClr val="tx1"/>
                          </a:solidFill>
                          <a:effectLst/>
                          <a:latin typeface="Arial (PCL6)" pitchFamily="34" charset="0"/>
                          <a:cs typeface="Times New Roman" pitchFamily="18" charset="0"/>
                        </a:rPr>
                        <a:t>can</a:t>
                      </a:r>
                      <a:r>
                        <a:rPr kumimoji="0" lang="de-AT" altLang="en-US" sz="1600" b="0" i="0" u="none" strike="noStrike" cap="none" normalizeH="0" baseline="0" dirty="0" smtClean="0">
                          <a:ln>
                            <a:noFill/>
                          </a:ln>
                          <a:solidFill>
                            <a:schemeClr val="tx1"/>
                          </a:solidFill>
                          <a:effectLst/>
                          <a:latin typeface="Arial (PCL6)" pitchFamily="34" charset="0"/>
                          <a:cs typeface="Times New Roman" pitchFamily="18" charset="0"/>
                        </a:rPr>
                        <a:t> </a:t>
                      </a:r>
                      <a:r>
                        <a:rPr kumimoji="0" lang="de-AT" altLang="en-US" sz="1600" b="0" i="0" u="none" strike="noStrike" cap="none" normalizeH="0" baseline="0" dirty="0" err="1" smtClean="0">
                          <a:ln>
                            <a:noFill/>
                          </a:ln>
                          <a:solidFill>
                            <a:schemeClr val="tx1"/>
                          </a:solidFill>
                          <a:effectLst/>
                          <a:latin typeface="Arial (PCL6)" pitchFamily="34" charset="0"/>
                          <a:cs typeface="Times New Roman" pitchFamily="18" charset="0"/>
                        </a:rPr>
                        <a:t>be</a:t>
                      </a:r>
                      <a:r>
                        <a:rPr kumimoji="0" lang="de-AT" altLang="en-US" sz="1600" b="0" i="0" u="none" strike="noStrike" cap="none" normalizeH="0" baseline="0" dirty="0" smtClean="0">
                          <a:ln>
                            <a:noFill/>
                          </a:ln>
                          <a:solidFill>
                            <a:schemeClr val="tx1"/>
                          </a:solidFill>
                          <a:effectLst/>
                          <a:latin typeface="Arial (PCL6)" pitchFamily="34" charset="0"/>
                          <a:cs typeface="Times New Roman" pitchFamily="18" charset="0"/>
                        </a:rPr>
                        <a:t> </a:t>
                      </a:r>
                      <a:r>
                        <a:rPr kumimoji="0" lang="de-AT" altLang="en-US" sz="1600" b="0" i="0" u="none" strike="noStrike" cap="none" normalizeH="0" baseline="0" dirty="0" err="1" smtClean="0">
                          <a:ln>
                            <a:noFill/>
                          </a:ln>
                          <a:solidFill>
                            <a:schemeClr val="tx1"/>
                          </a:solidFill>
                          <a:effectLst/>
                          <a:latin typeface="Arial (PCL6)" pitchFamily="34" charset="0"/>
                          <a:cs typeface="Times New Roman" pitchFamily="18" charset="0"/>
                        </a:rPr>
                        <a:t>reached</a:t>
                      </a:r>
                      <a:r>
                        <a:rPr kumimoji="0" lang="de-AT" altLang="en-US" sz="1600" b="0" i="0" u="none" strike="noStrike" cap="none" normalizeH="0" baseline="0" dirty="0" smtClean="0">
                          <a:ln>
                            <a:noFill/>
                          </a:ln>
                          <a:solidFill>
                            <a:schemeClr val="tx1"/>
                          </a:solidFill>
                          <a:effectLst/>
                          <a:latin typeface="Arial (PCL6)" pitchFamily="34" charset="0"/>
                          <a:cs typeface="Times New Roman" pitchFamily="18" charset="0"/>
                        </a:rPr>
                        <a:t> </a:t>
                      </a:r>
                      <a:r>
                        <a:rPr kumimoji="0" lang="de-AT" altLang="en-US" sz="1600" b="0" i="0" u="none" strike="noStrike" cap="none" normalizeH="0" baseline="0" dirty="0" err="1" smtClean="0">
                          <a:ln>
                            <a:noFill/>
                          </a:ln>
                          <a:solidFill>
                            <a:schemeClr val="tx1"/>
                          </a:solidFill>
                          <a:effectLst/>
                          <a:latin typeface="Arial (PCL6)" pitchFamily="34" charset="0"/>
                          <a:cs typeface="Times New Roman" pitchFamily="18" charset="0"/>
                        </a:rPr>
                        <a:t>and</a:t>
                      </a:r>
                      <a:r>
                        <a:rPr kumimoji="0" lang="de-AT" altLang="en-US" sz="1600" b="0" i="0" u="none" strike="noStrike" cap="none" normalizeH="0" baseline="0" dirty="0" smtClean="0">
                          <a:ln>
                            <a:noFill/>
                          </a:ln>
                          <a:solidFill>
                            <a:schemeClr val="tx1"/>
                          </a:solidFill>
                          <a:effectLst/>
                          <a:latin typeface="Arial (PCL6)" pitchFamily="34" charset="0"/>
                          <a:cs typeface="Times New Roman" pitchFamily="18" charset="0"/>
                        </a:rPr>
                        <a:t> </a:t>
                      </a:r>
                      <a:r>
                        <a:rPr kumimoji="0" lang="de-AT" altLang="en-US" sz="1600" b="0" i="0" u="none" strike="noStrike" cap="none" normalizeH="0" baseline="0" dirty="0" err="1" smtClean="0">
                          <a:ln>
                            <a:noFill/>
                          </a:ln>
                          <a:solidFill>
                            <a:schemeClr val="tx1"/>
                          </a:solidFill>
                          <a:effectLst/>
                          <a:latin typeface="Arial (PCL6)" pitchFamily="34" charset="0"/>
                          <a:cs typeface="Times New Roman" pitchFamily="18" charset="0"/>
                        </a:rPr>
                        <a:t>which</a:t>
                      </a:r>
                      <a:r>
                        <a:rPr kumimoji="0" lang="de-AT" altLang="en-US" sz="1600" b="0" i="0" u="none" strike="noStrike" cap="none" normalizeH="0" baseline="0" dirty="0" smtClean="0">
                          <a:ln>
                            <a:noFill/>
                          </a:ln>
                          <a:solidFill>
                            <a:schemeClr val="tx1"/>
                          </a:solidFill>
                          <a:effectLst/>
                          <a:latin typeface="Arial (PCL6)" pitchFamily="34" charset="0"/>
                          <a:cs typeface="Times New Roman" pitchFamily="18" charset="0"/>
                        </a:rPr>
                        <a:t> </a:t>
                      </a:r>
                      <a:r>
                        <a:rPr kumimoji="0" lang="de-AT" altLang="en-US" sz="1600" b="0" i="0" u="none" strike="noStrike" cap="none" normalizeH="0" baseline="0" dirty="0" err="1" smtClean="0">
                          <a:ln>
                            <a:noFill/>
                          </a:ln>
                          <a:solidFill>
                            <a:schemeClr val="tx1"/>
                          </a:solidFill>
                          <a:effectLst/>
                          <a:latin typeface="Arial (PCL6)" pitchFamily="34" charset="0"/>
                          <a:cs typeface="Times New Roman" pitchFamily="18" charset="0"/>
                        </a:rPr>
                        <a:t>accompanying</a:t>
                      </a:r>
                      <a:r>
                        <a:rPr kumimoji="0" lang="de-AT" altLang="en-US" sz="1600" b="0" i="0" u="none" strike="noStrike" cap="none" normalizeH="0" baseline="0" dirty="0" smtClean="0">
                          <a:ln>
                            <a:noFill/>
                          </a:ln>
                          <a:solidFill>
                            <a:schemeClr val="tx1"/>
                          </a:solidFill>
                          <a:effectLst/>
                          <a:latin typeface="Arial (PCL6)" pitchFamily="34" charset="0"/>
                          <a:cs typeface="Times New Roman" pitchFamily="18" charset="0"/>
                        </a:rPr>
                        <a:t> </a:t>
                      </a:r>
                      <a:r>
                        <a:rPr kumimoji="0" lang="de-AT" altLang="en-US" sz="1600" b="0" i="0" u="none" strike="noStrike" cap="none" normalizeH="0" baseline="0" dirty="0" err="1" smtClean="0">
                          <a:ln>
                            <a:noFill/>
                          </a:ln>
                          <a:solidFill>
                            <a:schemeClr val="tx1"/>
                          </a:solidFill>
                          <a:effectLst/>
                          <a:latin typeface="Arial (PCL6)" pitchFamily="34" charset="0"/>
                          <a:cs typeface="Times New Roman" pitchFamily="18" charset="0"/>
                        </a:rPr>
                        <a:t>measures</a:t>
                      </a:r>
                      <a:r>
                        <a:rPr kumimoji="0" lang="de-AT" altLang="en-US" sz="1600" b="0" i="0" u="none" strike="noStrike" cap="none" normalizeH="0" baseline="0" dirty="0" smtClean="0">
                          <a:ln>
                            <a:noFill/>
                          </a:ln>
                          <a:solidFill>
                            <a:schemeClr val="tx1"/>
                          </a:solidFill>
                          <a:effectLst/>
                          <a:latin typeface="Arial (PCL6)" pitchFamily="34" charset="0"/>
                          <a:cs typeface="Times New Roman" pitchFamily="18" charset="0"/>
                        </a:rPr>
                        <a:t> </a:t>
                      </a:r>
                      <a:r>
                        <a:rPr kumimoji="0" lang="de-AT" altLang="en-US" sz="1600" b="0" i="0" u="none" strike="noStrike" cap="none" normalizeH="0" baseline="0" dirty="0" err="1" smtClean="0">
                          <a:ln>
                            <a:noFill/>
                          </a:ln>
                          <a:solidFill>
                            <a:schemeClr val="tx1"/>
                          </a:solidFill>
                          <a:effectLst/>
                          <a:latin typeface="Arial (PCL6)" pitchFamily="34" charset="0"/>
                          <a:cs typeface="Times New Roman" pitchFamily="18" charset="0"/>
                        </a:rPr>
                        <a:t>are</a:t>
                      </a:r>
                      <a:r>
                        <a:rPr kumimoji="0" lang="de-AT" altLang="en-US" sz="1600" b="0" i="0" u="none" strike="noStrike" cap="none" normalizeH="0" baseline="0" dirty="0" smtClean="0">
                          <a:ln>
                            <a:noFill/>
                          </a:ln>
                          <a:solidFill>
                            <a:schemeClr val="tx1"/>
                          </a:solidFill>
                          <a:effectLst/>
                          <a:latin typeface="Arial (PCL6)" pitchFamily="34" charset="0"/>
                          <a:cs typeface="Times New Roman" pitchFamily="18" charset="0"/>
                        </a:rPr>
                        <a:t> </a:t>
                      </a:r>
                      <a:r>
                        <a:rPr kumimoji="0" lang="de-AT" altLang="en-US" sz="1600" b="0" i="0" u="none" strike="noStrike" cap="none" normalizeH="0" baseline="0" dirty="0" err="1" smtClean="0">
                          <a:ln>
                            <a:noFill/>
                          </a:ln>
                          <a:solidFill>
                            <a:schemeClr val="tx1"/>
                          </a:solidFill>
                          <a:effectLst/>
                          <a:latin typeface="Arial (PCL6)" pitchFamily="34" charset="0"/>
                          <a:cs typeface="Times New Roman" pitchFamily="18" charset="0"/>
                        </a:rPr>
                        <a:t>necessary</a:t>
                      </a:r>
                      <a:endParaRPr kumimoji="0" lang="de-DE" altLang="en-US" sz="1600" b="0" i="0" u="none" strike="noStrike" cap="none" normalizeH="0" baseline="0" dirty="0" smtClean="0">
                        <a:ln>
                          <a:noFill/>
                        </a:ln>
                        <a:solidFill>
                          <a:schemeClr val="tx1"/>
                        </a:solidFill>
                        <a:effectLst/>
                        <a:latin typeface="Arial (PCL6)" pitchFamily="34" charset="0"/>
                        <a:cs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cap="flat">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1027113">
                <a:tc>
                  <a:txBody>
                    <a:bodyPr/>
                    <a:lstStyle>
                      <a:lvl1pPr>
                        <a:spcBef>
                          <a:spcPct val="20000"/>
                        </a:spcBef>
                        <a:defRPr>
                          <a:solidFill>
                            <a:schemeClr val="tx1"/>
                          </a:solidFill>
                          <a:latin typeface="Arial (PCL6)" pitchFamily="34" charset="0"/>
                        </a:defRPr>
                      </a:lvl1pPr>
                      <a:lvl2pPr>
                        <a:spcBef>
                          <a:spcPct val="20000"/>
                        </a:spcBef>
                        <a:defRPr>
                          <a:solidFill>
                            <a:schemeClr val="tx1"/>
                          </a:solidFill>
                          <a:latin typeface="Arial (PCL6)" pitchFamily="34" charset="0"/>
                        </a:defRPr>
                      </a:lvl2pPr>
                      <a:lvl3pPr>
                        <a:spcBef>
                          <a:spcPct val="20000"/>
                        </a:spcBef>
                        <a:defRPr>
                          <a:solidFill>
                            <a:schemeClr val="tx1"/>
                          </a:solidFill>
                          <a:latin typeface="Arial (PCL6)" pitchFamily="34" charset="0"/>
                        </a:defRPr>
                      </a:lvl3pPr>
                      <a:lvl4pPr>
                        <a:spcBef>
                          <a:spcPct val="20000"/>
                        </a:spcBef>
                        <a:defRPr>
                          <a:solidFill>
                            <a:schemeClr val="tx1"/>
                          </a:solidFill>
                          <a:latin typeface="Arial (PCL6)" pitchFamily="34" charset="0"/>
                        </a:defRPr>
                      </a:lvl4pPr>
                      <a:lvl5pPr>
                        <a:spcBef>
                          <a:spcPct val="20000"/>
                        </a:spcBef>
                        <a:defRPr>
                          <a:solidFill>
                            <a:schemeClr val="tx1"/>
                          </a:solidFill>
                          <a:latin typeface="Arial (PCL6)" pitchFamily="34" charset="0"/>
                        </a:defRPr>
                      </a:lvl5pPr>
                      <a:lvl6pPr fontAlgn="base">
                        <a:spcBef>
                          <a:spcPct val="20000"/>
                        </a:spcBef>
                        <a:spcAft>
                          <a:spcPct val="0"/>
                        </a:spcAft>
                        <a:defRPr>
                          <a:solidFill>
                            <a:schemeClr val="tx1"/>
                          </a:solidFill>
                          <a:latin typeface="Arial (PCL6)" pitchFamily="34" charset="0"/>
                        </a:defRPr>
                      </a:lvl6pPr>
                      <a:lvl7pPr fontAlgn="base">
                        <a:spcBef>
                          <a:spcPct val="20000"/>
                        </a:spcBef>
                        <a:spcAft>
                          <a:spcPct val="0"/>
                        </a:spcAft>
                        <a:defRPr>
                          <a:solidFill>
                            <a:schemeClr val="tx1"/>
                          </a:solidFill>
                          <a:latin typeface="Arial (PCL6)" pitchFamily="34" charset="0"/>
                        </a:defRPr>
                      </a:lvl7pPr>
                      <a:lvl8pPr fontAlgn="base">
                        <a:spcBef>
                          <a:spcPct val="20000"/>
                        </a:spcBef>
                        <a:spcAft>
                          <a:spcPct val="0"/>
                        </a:spcAft>
                        <a:defRPr>
                          <a:solidFill>
                            <a:schemeClr val="tx1"/>
                          </a:solidFill>
                          <a:latin typeface="Arial (PCL6)" pitchFamily="34" charset="0"/>
                        </a:defRPr>
                      </a:lvl8pPr>
                      <a:lvl9pPr fontAlgn="base">
                        <a:spcBef>
                          <a:spcPct val="20000"/>
                        </a:spcBef>
                        <a:spcAft>
                          <a:spcPct val="0"/>
                        </a:spcAft>
                        <a:defRPr>
                          <a:solidFill>
                            <a:schemeClr val="tx1"/>
                          </a:solidFill>
                          <a:latin typeface="Arial (PCL6)"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en-US" sz="1800" b="1" i="0" u="none" strike="noStrike" cap="none" normalizeH="0" baseline="0" dirty="0" smtClean="0">
                          <a:ln>
                            <a:noFill/>
                          </a:ln>
                          <a:solidFill>
                            <a:schemeClr val="tx1"/>
                          </a:solidFill>
                          <a:effectLst/>
                          <a:latin typeface="Arial (PCL6)" pitchFamily="34" charset="0"/>
                        </a:rPr>
                        <a:t>Evaluation</a:t>
                      </a:r>
                    </a:p>
                  </a:txBody>
                  <a:tcPr anchor="ctr" horzOverflow="overflow">
                    <a:lnL cap="flat">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a:solidFill>
                            <a:schemeClr val="tx1"/>
                          </a:solidFill>
                          <a:latin typeface="Arial (PCL6)" pitchFamily="34" charset="0"/>
                        </a:defRPr>
                      </a:lvl1pPr>
                      <a:lvl2pPr>
                        <a:spcBef>
                          <a:spcPct val="20000"/>
                        </a:spcBef>
                        <a:defRPr>
                          <a:solidFill>
                            <a:schemeClr val="tx1"/>
                          </a:solidFill>
                          <a:latin typeface="Arial (PCL6)" pitchFamily="34" charset="0"/>
                        </a:defRPr>
                      </a:lvl2pPr>
                      <a:lvl3pPr>
                        <a:spcBef>
                          <a:spcPct val="20000"/>
                        </a:spcBef>
                        <a:defRPr>
                          <a:solidFill>
                            <a:schemeClr val="tx1"/>
                          </a:solidFill>
                          <a:latin typeface="Arial (PCL6)" pitchFamily="34" charset="0"/>
                        </a:defRPr>
                      </a:lvl3pPr>
                      <a:lvl4pPr>
                        <a:spcBef>
                          <a:spcPct val="20000"/>
                        </a:spcBef>
                        <a:defRPr>
                          <a:solidFill>
                            <a:schemeClr val="tx1"/>
                          </a:solidFill>
                          <a:latin typeface="Arial (PCL6)" pitchFamily="34" charset="0"/>
                        </a:defRPr>
                      </a:lvl4pPr>
                      <a:lvl5pPr>
                        <a:spcBef>
                          <a:spcPct val="20000"/>
                        </a:spcBef>
                        <a:defRPr>
                          <a:solidFill>
                            <a:schemeClr val="tx1"/>
                          </a:solidFill>
                          <a:latin typeface="Arial (PCL6)" pitchFamily="34" charset="0"/>
                        </a:defRPr>
                      </a:lvl5pPr>
                      <a:lvl6pPr fontAlgn="base">
                        <a:spcBef>
                          <a:spcPct val="20000"/>
                        </a:spcBef>
                        <a:spcAft>
                          <a:spcPct val="0"/>
                        </a:spcAft>
                        <a:defRPr>
                          <a:solidFill>
                            <a:schemeClr val="tx1"/>
                          </a:solidFill>
                          <a:latin typeface="Arial (PCL6)" pitchFamily="34" charset="0"/>
                        </a:defRPr>
                      </a:lvl6pPr>
                      <a:lvl7pPr fontAlgn="base">
                        <a:spcBef>
                          <a:spcPct val="20000"/>
                        </a:spcBef>
                        <a:spcAft>
                          <a:spcPct val="0"/>
                        </a:spcAft>
                        <a:defRPr>
                          <a:solidFill>
                            <a:schemeClr val="tx1"/>
                          </a:solidFill>
                          <a:latin typeface="Arial (PCL6)" pitchFamily="34" charset="0"/>
                        </a:defRPr>
                      </a:lvl7pPr>
                      <a:lvl8pPr fontAlgn="base">
                        <a:spcBef>
                          <a:spcPct val="20000"/>
                        </a:spcBef>
                        <a:spcAft>
                          <a:spcPct val="0"/>
                        </a:spcAft>
                        <a:defRPr>
                          <a:solidFill>
                            <a:schemeClr val="tx1"/>
                          </a:solidFill>
                          <a:latin typeface="Arial (PCL6)" pitchFamily="34" charset="0"/>
                        </a:defRPr>
                      </a:lvl8pPr>
                      <a:lvl9pPr fontAlgn="base">
                        <a:spcBef>
                          <a:spcPct val="20000"/>
                        </a:spcBef>
                        <a:spcAft>
                          <a:spcPct val="0"/>
                        </a:spcAft>
                        <a:defRPr>
                          <a:solidFill>
                            <a:schemeClr val="tx1"/>
                          </a:solidFill>
                          <a:latin typeface="Arial (PCL6)" pitchFamily="34" charset="0"/>
                        </a:defRPr>
                      </a:lvl9pPr>
                    </a:lstStyle>
                    <a:p>
                      <a:pPr marL="0" marR="0" lvl="0" indent="0" algn="l" defTabSz="914400" rtl="0" eaLnBrk="1" fontAlgn="base" latinLnBrk="0" hangingPunct="1">
                        <a:lnSpc>
                          <a:spcPct val="100000"/>
                        </a:lnSpc>
                        <a:spcBef>
                          <a:spcPct val="0"/>
                        </a:spcBef>
                        <a:spcAft>
                          <a:spcPct val="0"/>
                        </a:spcAft>
                        <a:buClr>
                          <a:srgbClr val="CC0000"/>
                        </a:buClr>
                        <a:buSzTx/>
                        <a:buFont typeface="Wingdings" pitchFamily="2" charset="2"/>
                        <a:buNone/>
                        <a:tabLst/>
                      </a:pPr>
                      <a:r>
                        <a:rPr kumimoji="0" lang="de-AT" altLang="en-US" sz="1600" b="0" i="0" u="none" strike="noStrike" cap="none" normalizeH="0" baseline="0" dirty="0" smtClean="0">
                          <a:ln>
                            <a:noFill/>
                          </a:ln>
                          <a:solidFill>
                            <a:schemeClr val="tx1"/>
                          </a:solidFill>
                          <a:effectLst/>
                          <a:latin typeface="Arial (PCL6)" pitchFamily="34" charset="0"/>
                          <a:cs typeface="Times New Roman" pitchFamily="18" charset="0"/>
                        </a:rPr>
                        <a:t>Analyse </a:t>
                      </a:r>
                      <a:r>
                        <a:rPr kumimoji="0" lang="de-AT" altLang="en-US" sz="1600" b="0" i="0" u="none" strike="noStrike" cap="none" normalizeH="0" baseline="0" dirty="0" err="1" smtClean="0">
                          <a:ln>
                            <a:noFill/>
                          </a:ln>
                          <a:solidFill>
                            <a:schemeClr val="tx1"/>
                          </a:solidFill>
                          <a:effectLst/>
                          <a:latin typeface="Arial (PCL6)" pitchFamily="34" charset="0"/>
                          <a:cs typeface="Times New Roman" pitchFamily="18" charset="0"/>
                        </a:rPr>
                        <a:t>the</a:t>
                      </a:r>
                      <a:r>
                        <a:rPr kumimoji="0" lang="de-AT" altLang="en-US" sz="1600" b="0" i="0" u="none" strike="noStrike" cap="none" normalizeH="0" baseline="0" dirty="0" smtClean="0">
                          <a:ln>
                            <a:noFill/>
                          </a:ln>
                          <a:solidFill>
                            <a:schemeClr val="tx1"/>
                          </a:solidFill>
                          <a:effectLst/>
                          <a:latin typeface="Arial (PCL6)" pitchFamily="34" charset="0"/>
                          <a:cs typeface="Times New Roman" pitchFamily="18" charset="0"/>
                        </a:rPr>
                        <a:t> </a:t>
                      </a:r>
                      <a:r>
                        <a:rPr kumimoji="0" lang="de-AT" altLang="en-US" sz="1600" b="0" i="0" u="none" strike="noStrike" cap="none" normalizeH="0" baseline="0" dirty="0" err="1" smtClean="0">
                          <a:ln>
                            <a:noFill/>
                          </a:ln>
                          <a:solidFill>
                            <a:schemeClr val="tx1"/>
                          </a:solidFill>
                          <a:effectLst/>
                          <a:latin typeface="Arial (PCL6)" pitchFamily="34" charset="0"/>
                          <a:cs typeface="Times New Roman" pitchFamily="18" charset="0"/>
                        </a:rPr>
                        <a:t>progress</a:t>
                      </a:r>
                      <a:r>
                        <a:rPr kumimoji="0" lang="de-AT" altLang="en-US" sz="1600" b="0" i="0" u="none" strike="noStrike" cap="none" normalizeH="0" baseline="0" dirty="0" smtClean="0">
                          <a:ln>
                            <a:noFill/>
                          </a:ln>
                          <a:solidFill>
                            <a:schemeClr val="tx1"/>
                          </a:solidFill>
                          <a:effectLst/>
                          <a:latin typeface="Arial (PCL6)" pitchFamily="34" charset="0"/>
                          <a:cs typeface="Times New Roman" pitchFamily="18" charset="0"/>
                        </a:rPr>
                        <a:t> </a:t>
                      </a:r>
                      <a:r>
                        <a:rPr kumimoji="0" lang="de-AT" altLang="en-US" sz="1600" b="0" i="0" u="none" strike="noStrike" cap="none" normalizeH="0" baseline="0" dirty="0" err="1" smtClean="0">
                          <a:ln>
                            <a:noFill/>
                          </a:ln>
                          <a:solidFill>
                            <a:schemeClr val="tx1"/>
                          </a:solidFill>
                          <a:effectLst/>
                          <a:latin typeface="Arial (PCL6)" pitchFamily="34" charset="0"/>
                          <a:cs typeface="Times New Roman" pitchFamily="18" charset="0"/>
                        </a:rPr>
                        <a:t>and</a:t>
                      </a:r>
                      <a:r>
                        <a:rPr kumimoji="0" lang="de-AT" altLang="en-US" sz="1600" b="0" i="0" u="none" strike="noStrike" cap="none" normalizeH="0" baseline="0" dirty="0" smtClean="0">
                          <a:ln>
                            <a:noFill/>
                          </a:ln>
                          <a:solidFill>
                            <a:schemeClr val="tx1"/>
                          </a:solidFill>
                          <a:effectLst/>
                          <a:latin typeface="Arial (PCL6)" pitchFamily="34" charset="0"/>
                          <a:cs typeface="Times New Roman" pitchFamily="18" charset="0"/>
                        </a:rPr>
                        <a:t> </a:t>
                      </a:r>
                      <a:r>
                        <a:rPr kumimoji="0" lang="de-AT" altLang="en-US" sz="1600" b="0" i="0" u="none" strike="noStrike" cap="none" normalizeH="0" baseline="0" dirty="0" err="1" smtClean="0">
                          <a:ln>
                            <a:noFill/>
                          </a:ln>
                          <a:solidFill>
                            <a:schemeClr val="tx1"/>
                          </a:solidFill>
                          <a:effectLst/>
                          <a:latin typeface="Arial (PCL6)" pitchFamily="34" charset="0"/>
                          <a:cs typeface="Times New Roman" pitchFamily="18" charset="0"/>
                        </a:rPr>
                        <a:t>results</a:t>
                      </a:r>
                      <a:r>
                        <a:rPr kumimoji="0" lang="de-AT" altLang="en-US" sz="1600" b="0" i="0" u="none" strike="noStrike" cap="none" normalizeH="0" baseline="0" dirty="0" smtClean="0">
                          <a:ln>
                            <a:noFill/>
                          </a:ln>
                          <a:solidFill>
                            <a:schemeClr val="tx1"/>
                          </a:solidFill>
                          <a:effectLst/>
                          <a:latin typeface="Arial (PCL6)" pitchFamily="34" charset="0"/>
                          <a:cs typeface="Times New Roman" pitchFamily="18" charset="0"/>
                        </a:rPr>
                        <a:t> </a:t>
                      </a:r>
                      <a:r>
                        <a:rPr kumimoji="0" lang="de-AT" altLang="en-US" sz="1600" b="0" i="0" u="none" strike="noStrike" cap="none" normalizeH="0" baseline="0" dirty="0" err="1" smtClean="0">
                          <a:ln>
                            <a:noFill/>
                          </a:ln>
                          <a:solidFill>
                            <a:schemeClr val="tx1"/>
                          </a:solidFill>
                          <a:effectLst/>
                          <a:latin typeface="Arial (PCL6)" pitchFamily="34" charset="0"/>
                          <a:cs typeface="Times New Roman" pitchFamily="18" charset="0"/>
                        </a:rPr>
                        <a:t>and</a:t>
                      </a:r>
                      <a:r>
                        <a:rPr kumimoji="0" lang="de-AT" altLang="en-US" sz="1600" b="0" i="0" u="none" strike="noStrike" cap="none" normalizeH="0" baseline="0" dirty="0" smtClean="0">
                          <a:ln>
                            <a:noFill/>
                          </a:ln>
                          <a:solidFill>
                            <a:schemeClr val="tx1"/>
                          </a:solidFill>
                          <a:effectLst/>
                          <a:latin typeface="Arial (PCL6)" pitchFamily="34" charset="0"/>
                          <a:cs typeface="Times New Roman" pitchFamily="18" charset="0"/>
                        </a:rPr>
                        <a:t> </a:t>
                      </a:r>
                      <a:r>
                        <a:rPr kumimoji="0" lang="de-AT" altLang="en-US" sz="1600" b="0" i="0" u="none" strike="noStrike" cap="none" normalizeH="0" baseline="0" dirty="0" err="1" smtClean="0">
                          <a:ln>
                            <a:noFill/>
                          </a:ln>
                          <a:solidFill>
                            <a:schemeClr val="tx1"/>
                          </a:solidFill>
                          <a:effectLst/>
                          <a:latin typeface="Arial (PCL6)" pitchFamily="34" charset="0"/>
                          <a:cs typeface="Times New Roman" pitchFamily="18" charset="0"/>
                        </a:rPr>
                        <a:t>evaluate</a:t>
                      </a:r>
                      <a:r>
                        <a:rPr kumimoji="0" lang="de-AT" altLang="en-US" sz="1600" b="0" i="0" u="none" strike="noStrike" cap="none" normalizeH="0" baseline="0" dirty="0" smtClean="0">
                          <a:ln>
                            <a:noFill/>
                          </a:ln>
                          <a:solidFill>
                            <a:schemeClr val="tx1"/>
                          </a:solidFill>
                          <a:effectLst/>
                          <a:latin typeface="Arial (PCL6)" pitchFamily="34" charset="0"/>
                          <a:cs typeface="Times New Roman" pitchFamily="18" charset="0"/>
                        </a:rPr>
                        <a:t> </a:t>
                      </a:r>
                      <a:r>
                        <a:rPr kumimoji="0" lang="de-AT" altLang="en-US" sz="1600" b="0" i="0" u="none" strike="noStrike" cap="none" normalizeH="0" baseline="0" dirty="0" err="1" smtClean="0">
                          <a:ln>
                            <a:noFill/>
                          </a:ln>
                          <a:solidFill>
                            <a:schemeClr val="tx1"/>
                          </a:solidFill>
                          <a:effectLst/>
                          <a:latin typeface="Arial (PCL6)" pitchFamily="34" charset="0"/>
                          <a:cs typeface="Times New Roman" pitchFamily="18" charset="0"/>
                        </a:rPr>
                        <a:t>the</a:t>
                      </a:r>
                      <a:r>
                        <a:rPr kumimoji="0" lang="de-AT" altLang="en-US" sz="1600" b="0" i="0" u="none" strike="noStrike" cap="none" normalizeH="0" baseline="0" dirty="0" smtClean="0">
                          <a:ln>
                            <a:noFill/>
                          </a:ln>
                          <a:solidFill>
                            <a:schemeClr val="tx1"/>
                          </a:solidFill>
                          <a:effectLst/>
                          <a:latin typeface="Arial (PCL6)" pitchFamily="34" charset="0"/>
                          <a:cs typeface="Times New Roman" pitchFamily="18" charset="0"/>
                        </a:rPr>
                        <a:t> </a:t>
                      </a:r>
                      <a:r>
                        <a:rPr kumimoji="0" lang="de-AT" altLang="en-US" sz="1600" b="0" i="0" u="none" strike="noStrike" cap="none" normalizeH="0" baseline="0" dirty="0" err="1" smtClean="0">
                          <a:ln>
                            <a:noFill/>
                          </a:ln>
                          <a:solidFill>
                            <a:schemeClr val="tx1"/>
                          </a:solidFill>
                          <a:effectLst/>
                          <a:latin typeface="Arial (PCL6)" pitchFamily="34" charset="0"/>
                          <a:cs typeface="Times New Roman" pitchFamily="18" charset="0"/>
                        </a:rPr>
                        <a:t>achievements</a:t>
                      </a:r>
                      <a:r>
                        <a:rPr kumimoji="0" lang="de-AT" altLang="en-US" sz="1600" b="0" i="0" u="none" strike="noStrike" cap="none" normalizeH="0" baseline="0" dirty="0" smtClean="0">
                          <a:ln>
                            <a:noFill/>
                          </a:ln>
                          <a:solidFill>
                            <a:schemeClr val="tx1"/>
                          </a:solidFill>
                          <a:effectLst/>
                          <a:latin typeface="Arial (PCL6)" pitchFamily="34" charset="0"/>
                          <a:cs typeface="Times New Roman" pitchFamily="18" charset="0"/>
                        </a:rPr>
                        <a:t> (</a:t>
                      </a:r>
                      <a:r>
                        <a:rPr kumimoji="0" lang="de-AT" altLang="en-US" sz="1600" b="0" i="0" u="none" strike="noStrike" cap="none" normalizeH="0" baseline="0" dirty="0" err="1" smtClean="0">
                          <a:ln>
                            <a:noFill/>
                          </a:ln>
                          <a:solidFill>
                            <a:schemeClr val="tx1"/>
                          </a:solidFill>
                          <a:effectLst/>
                          <a:latin typeface="Arial (PCL6)" pitchFamily="34" charset="0"/>
                          <a:cs typeface="Times New Roman" pitchFamily="18" charset="0"/>
                        </a:rPr>
                        <a:t>including</a:t>
                      </a:r>
                      <a:r>
                        <a:rPr kumimoji="0" lang="de-AT" altLang="en-US" sz="1600" b="0" i="0" u="none" strike="noStrike" cap="none" normalizeH="0" baseline="0" dirty="0" smtClean="0">
                          <a:ln>
                            <a:noFill/>
                          </a:ln>
                          <a:solidFill>
                            <a:schemeClr val="tx1"/>
                          </a:solidFill>
                          <a:effectLst/>
                          <a:latin typeface="Arial (PCL6)" pitchFamily="34" charset="0"/>
                          <a:cs typeface="Times New Roman" pitchFamily="18" charset="0"/>
                        </a:rPr>
                        <a:t> </a:t>
                      </a:r>
                      <a:r>
                        <a:rPr kumimoji="0" lang="de-AT" altLang="en-US" sz="1600" b="0" i="0" u="none" strike="noStrike" cap="none" normalizeH="0" baseline="0" dirty="0" err="1" smtClean="0">
                          <a:ln>
                            <a:noFill/>
                          </a:ln>
                          <a:solidFill>
                            <a:schemeClr val="tx1"/>
                          </a:solidFill>
                          <a:effectLst/>
                          <a:latin typeface="Arial (PCL6)" pitchFamily="34" charset="0"/>
                          <a:cs typeface="Times New Roman" pitchFamily="18" charset="0"/>
                        </a:rPr>
                        <a:t>possibilities</a:t>
                      </a:r>
                      <a:r>
                        <a:rPr kumimoji="0" lang="de-AT" altLang="en-US" sz="1600" b="0" i="0" u="none" strike="noStrike" cap="none" normalizeH="0" baseline="0" dirty="0" smtClean="0">
                          <a:ln>
                            <a:noFill/>
                          </a:ln>
                          <a:solidFill>
                            <a:schemeClr val="tx1"/>
                          </a:solidFill>
                          <a:effectLst/>
                          <a:latin typeface="Arial (PCL6)" pitchFamily="34" charset="0"/>
                          <a:cs typeface="Times New Roman" pitchFamily="18" charset="0"/>
                        </a:rPr>
                        <a:t> </a:t>
                      </a:r>
                      <a:r>
                        <a:rPr kumimoji="0" lang="de-AT" altLang="en-US" sz="1600" b="0" i="0" u="none" strike="noStrike" cap="none" normalizeH="0" baseline="0" dirty="0" err="1" smtClean="0">
                          <a:ln>
                            <a:noFill/>
                          </a:ln>
                          <a:solidFill>
                            <a:schemeClr val="tx1"/>
                          </a:solidFill>
                          <a:effectLst/>
                          <a:latin typeface="Arial (PCL6)" pitchFamily="34" charset="0"/>
                          <a:cs typeface="Times New Roman" pitchFamily="18" charset="0"/>
                        </a:rPr>
                        <a:t>for</a:t>
                      </a:r>
                      <a:r>
                        <a:rPr kumimoji="0" lang="de-AT" altLang="en-US" sz="1600" b="0" i="0" u="none" strike="noStrike" cap="none" normalizeH="0" baseline="0" dirty="0" smtClean="0">
                          <a:ln>
                            <a:noFill/>
                          </a:ln>
                          <a:solidFill>
                            <a:schemeClr val="tx1"/>
                          </a:solidFill>
                          <a:effectLst/>
                          <a:latin typeface="Arial (PCL6)" pitchFamily="34" charset="0"/>
                          <a:cs typeface="Times New Roman" pitchFamily="18" charset="0"/>
                        </a:rPr>
                        <a:t> </a:t>
                      </a:r>
                      <a:r>
                        <a:rPr kumimoji="0" lang="de-AT" altLang="en-US" sz="1600" b="0" i="0" u="none" strike="noStrike" cap="none" normalizeH="0" baseline="0" dirty="0" err="1" smtClean="0">
                          <a:ln>
                            <a:noFill/>
                          </a:ln>
                          <a:solidFill>
                            <a:schemeClr val="tx1"/>
                          </a:solidFill>
                          <a:effectLst/>
                          <a:latin typeface="Arial (PCL6)" pitchFamily="34" charset="0"/>
                          <a:cs typeface="Times New Roman" pitchFamily="18" charset="0"/>
                        </a:rPr>
                        <a:t>improvement</a:t>
                      </a:r>
                      <a:r>
                        <a:rPr kumimoji="0" lang="de-AT" altLang="en-US" sz="1600" b="0" i="0" u="none" strike="noStrike" cap="none" normalizeH="0" baseline="0" dirty="0" smtClean="0">
                          <a:ln>
                            <a:noFill/>
                          </a:ln>
                          <a:solidFill>
                            <a:schemeClr val="tx1"/>
                          </a:solidFill>
                          <a:effectLst/>
                          <a:latin typeface="Arial (PCL6)" pitchFamily="34" charset="0"/>
                          <a:cs typeface="Times New Roman" pitchFamily="18" charset="0"/>
                        </a:rPr>
                        <a:t>)</a:t>
                      </a:r>
                      <a:endParaRPr kumimoji="0" lang="de-DE" altLang="en-US" sz="1600" b="0" i="0" u="none" strike="noStrike" cap="none" normalizeH="0" baseline="0" dirty="0" smtClean="0">
                        <a:ln>
                          <a:noFill/>
                        </a:ln>
                        <a:solidFill>
                          <a:schemeClr val="tx1"/>
                        </a:solidFill>
                        <a:effectLst/>
                        <a:latin typeface="Arial (PCL6)" pitchFamily="34" charset="0"/>
                        <a:cs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cap="flat">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39725">
                <a:tc>
                  <a:txBody>
                    <a:bodyPr/>
                    <a:lstStyle>
                      <a:lvl1pPr>
                        <a:spcBef>
                          <a:spcPct val="20000"/>
                        </a:spcBef>
                        <a:defRPr>
                          <a:solidFill>
                            <a:schemeClr val="tx1"/>
                          </a:solidFill>
                          <a:latin typeface="Arial (PCL6)" pitchFamily="34" charset="0"/>
                        </a:defRPr>
                      </a:lvl1pPr>
                      <a:lvl2pPr>
                        <a:spcBef>
                          <a:spcPct val="20000"/>
                        </a:spcBef>
                        <a:defRPr>
                          <a:solidFill>
                            <a:schemeClr val="tx1"/>
                          </a:solidFill>
                          <a:latin typeface="Arial (PCL6)" pitchFamily="34" charset="0"/>
                        </a:defRPr>
                      </a:lvl2pPr>
                      <a:lvl3pPr>
                        <a:spcBef>
                          <a:spcPct val="20000"/>
                        </a:spcBef>
                        <a:defRPr>
                          <a:solidFill>
                            <a:schemeClr val="tx1"/>
                          </a:solidFill>
                          <a:latin typeface="Arial (PCL6)" pitchFamily="34" charset="0"/>
                        </a:defRPr>
                      </a:lvl3pPr>
                      <a:lvl4pPr>
                        <a:spcBef>
                          <a:spcPct val="20000"/>
                        </a:spcBef>
                        <a:defRPr>
                          <a:solidFill>
                            <a:schemeClr val="tx1"/>
                          </a:solidFill>
                          <a:latin typeface="Arial (PCL6)" pitchFamily="34" charset="0"/>
                        </a:defRPr>
                      </a:lvl4pPr>
                      <a:lvl5pPr>
                        <a:spcBef>
                          <a:spcPct val="20000"/>
                        </a:spcBef>
                        <a:defRPr>
                          <a:solidFill>
                            <a:schemeClr val="tx1"/>
                          </a:solidFill>
                          <a:latin typeface="Arial (PCL6)" pitchFamily="34" charset="0"/>
                        </a:defRPr>
                      </a:lvl5pPr>
                      <a:lvl6pPr fontAlgn="base">
                        <a:spcBef>
                          <a:spcPct val="20000"/>
                        </a:spcBef>
                        <a:spcAft>
                          <a:spcPct val="0"/>
                        </a:spcAft>
                        <a:defRPr>
                          <a:solidFill>
                            <a:schemeClr val="tx1"/>
                          </a:solidFill>
                          <a:latin typeface="Arial (PCL6)" pitchFamily="34" charset="0"/>
                        </a:defRPr>
                      </a:lvl6pPr>
                      <a:lvl7pPr fontAlgn="base">
                        <a:spcBef>
                          <a:spcPct val="20000"/>
                        </a:spcBef>
                        <a:spcAft>
                          <a:spcPct val="0"/>
                        </a:spcAft>
                        <a:defRPr>
                          <a:solidFill>
                            <a:schemeClr val="tx1"/>
                          </a:solidFill>
                          <a:latin typeface="Arial (PCL6)" pitchFamily="34" charset="0"/>
                        </a:defRPr>
                      </a:lvl7pPr>
                      <a:lvl8pPr fontAlgn="base">
                        <a:spcBef>
                          <a:spcPct val="20000"/>
                        </a:spcBef>
                        <a:spcAft>
                          <a:spcPct val="0"/>
                        </a:spcAft>
                        <a:defRPr>
                          <a:solidFill>
                            <a:schemeClr val="tx1"/>
                          </a:solidFill>
                          <a:latin typeface="Arial (PCL6)" pitchFamily="34" charset="0"/>
                        </a:defRPr>
                      </a:lvl8pPr>
                      <a:lvl9pPr fontAlgn="base">
                        <a:spcBef>
                          <a:spcPct val="20000"/>
                        </a:spcBef>
                        <a:spcAft>
                          <a:spcPct val="0"/>
                        </a:spcAft>
                        <a:defRPr>
                          <a:solidFill>
                            <a:schemeClr val="tx1"/>
                          </a:solidFill>
                          <a:latin typeface="Arial (PCL6)" pitchFamily="34" charset="0"/>
                        </a:defRPr>
                      </a:lvl9pPr>
                    </a:lstStyle>
                    <a:p>
                      <a:pPr marL="0" marR="0" lvl="0" indent="0" algn="l" defTabSz="914400" rtl="0" eaLnBrk="1" fontAlgn="base" latinLnBrk="0" hangingPunct="1">
                        <a:lnSpc>
                          <a:spcPct val="0"/>
                        </a:lnSpc>
                        <a:spcBef>
                          <a:spcPct val="20000"/>
                        </a:spcBef>
                        <a:spcAft>
                          <a:spcPct val="0"/>
                        </a:spcAft>
                        <a:buClrTx/>
                        <a:buSzTx/>
                        <a:buFontTx/>
                        <a:buNone/>
                        <a:tabLst/>
                      </a:pPr>
                      <a:endParaRPr kumimoji="0" lang="en-US" altLang="en-US" sz="1000" b="0" i="0" u="none" strike="noStrike" cap="none" normalizeH="0" baseline="0" smtClean="0">
                        <a:ln>
                          <a:noFill/>
                        </a:ln>
                        <a:solidFill>
                          <a:schemeClr val="tx1"/>
                        </a:solidFill>
                        <a:effectLst/>
                        <a:latin typeface="Arial (PCL6)" pitchFamily="34" charset="0"/>
                      </a:endParaRPr>
                    </a:p>
                  </a:txBody>
                  <a:tcPr horzOverflow="overflow">
                    <a:lnL cap="flat">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lvl1pPr>
                        <a:spcBef>
                          <a:spcPct val="20000"/>
                        </a:spcBef>
                        <a:defRPr>
                          <a:solidFill>
                            <a:schemeClr val="tx1"/>
                          </a:solidFill>
                          <a:latin typeface="Arial (PCL6)" pitchFamily="34" charset="0"/>
                        </a:defRPr>
                      </a:lvl1pPr>
                      <a:lvl2pPr>
                        <a:spcBef>
                          <a:spcPct val="20000"/>
                        </a:spcBef>
                        <a:defRPr>
                          <a:solidFill>
                            <a:schemeClr val="tx1"/>
                          </a:solidFill>
                          <a:latin typeface="Arial (PCL6)" pitchFamily="34" charset="0"/>
                        </a:defRPr>
                      </a:lvl2pPr>
                      <a:lvl3pPr>
                        <a:spcBef>
                          <a:spcPct val="20000"/>
                        </a:spcBef>
                        <a:defRPr>
                          <a:solidFill>
                            <a:schemeClr val="tx1"/>
                          </a:solidFill>
                          <a:latin typeface="Arial (PCL6)" pitchFamily="34" charset="0"/>
                        </a:defRPr>
                      </a:lvl3pPr>
                      <a:lvl4pPr>
                        <a:spcBef>
                          <a:spcPct val="20000"/>
                        </a:spcBef>
                        <a:defRPr>
                          <a:solidFill>
                            <a:schemeClr val="tx1"/>
                          </a:solidFill>
                          <a:latin typeface="Arial (PCL6)" pitchFamily="34" charset="0"/>
                        </a:defRPr>
                      </a:lvl4pPr>
                      <a:lvl5pPr>
                        <a:spcBef>
                          <a:spcPct val="20000"/>
                        </a:spcBef>
                        <a:defRPr>
                          <a:solidFill>
                            <a:schemeClr val="tx1"/>
                          </a:solidFill>
                          <a:latin typeface="Arial (PCL6)" pitchFamily="34" charset="0"/>
                        </a:defRPr>
                      </a:lvl5pPr>
                      <a:lvl6pPr fontAlgn="base">
                        <a:spcBef>
                          <a:spcPct val="20000"/>
                        </a:spcBef>
                        <a:spcAft>
                          <a:spcPct val="0"/>
                        </a:spcAft>
                        <a:defRPr>
                          <a:solidFill>
                            <a:schemeClr val="tx1"/>
                          </a:solidFill>
                          <a:latin typeface="Arial (PCL6)" pitchFamily="34" charset="0"/>
                        </a:defRPr>
                      </a:lvl6pPr>
                      <a:lvl7pPr fontAlgn="base">
                        <a:spcBef>
                          <a:spcPct val="20000"/>
                        </a:spcBef>
                        <a:spcAft>
                          <a:spcPct val="0"/>
                        </a:spcAft>
                        <a:defRPr>
                          <a:solidFill>
                            <a:schemeClr val="tx1"/>
                          </a:solidFill>
                          <a:latin typeface="Arial (PCL6)" pitchFamily="34" charset="0"/>
                        </a:defRPr>
                      </a:lvl7pPr>
                      <a:lvl8pPr fontAlgn="base">
                        <a:spcBef>
                          <a:spcPct val="20000"/>
                        </a:spcBef>
                        <a:spcAft>
                          <a:spcPct val="0"/>
                        </a:spcAft>
                        <a:defRPr>
                          <a:solidFill>
                            <a:schemeClr val="tx1"/>
                          </a:solidFill>
                          <a:latin typeface="Arial (PCL6)" pitchFamily="34" charset="0"/>
                        </a:defRPr>
                      </a:lvl8pPr>
                      <a:lvl9pPr fontAlgn="base">
                        <a:spcBef>
                          <a:spcPct val="20000"/>
                        </a:spcBef>
                        <a:spcAft>
                          <a:spcPct val="0"/>
                        </a:spcAft>
                        <a:defRPr>
                          <a:solidFill>
                            <a:schemeClr val="tx1"/>
                          </a:solidFill>
                          <a:latin typeface="Arial (PCL6)" pitchFamily="34" charset="0"/>
                        </a:defRPr>
                      </a:lvl9pPr>
                    </a:lstStyle>
                    <a:p>
                      <a:pPr marL="0" marR="0" lvl="0" indent="0" algn="l" defTabSz="914400" rtl="0" eaLnBrk="1" fontAlgn="base" latinLnBrk="0" hangingPunct="1">
                        <a:lnSpc>
                          <a:spcPct val="0"/>
                        </a:lnSpc>
                        <a:spcBef>
                          <a:spcPct val="20000"/>
                        </a:spcBef>
                        <a:spcAft>
                          <a:spcPct val="0"/>
                        </a:spcAft>
                        <a:buClrTx/>
                        <a:buSzTx/>
                        <a:buFontTx/>
                        <a:buNone/>
                        <a:tabLst/>
                      </a:pPr>
                      <a:endParaRPr kumimoji="0" lang="en-US" altLang="en-US" sz="1000" b="0" i="0" u="none" strike="noStrike" cap="none" normalizeH="0" baseline="0" dirty="0" smtClean="0">
                        <a:ln>
                          <a:noFill/>
                        </a:ln>
                        <a:solidFill>
                          <a:schemeClr val="tx1"/>
                        </a:solidFill>
                        <a:effectLst/>
                        <a:latin typeface="Arial (PCL6)" pitchFamily="34" charset="0"/>
                      </a:endParaRPr>
                    </a:p>
                  </a:txBody>
                  <a:tcPr horzOverflow="overflow">
                    <a:lnL w="19050" cap="flat" cmpd="sng" algn="ctr">
                      <a:solidFill>
                        <a:schemeClr val="tx1"/>
                      </a:solidFill>
                      <a:prstDash val="solid"/>
                      <a:round/>
                      <a:headEnd type="none" w="med" len="med"/>
                      <a:tailEnd type="none" w="med" len="med"/>
                    </a:lnL>
                    <a:lnR cap="flat">
                      <a:noFill/>
                    </a:lnR>
                    <a:lnT w="19050" cap="flat" cmpd="sng" algn="ctr">
                      <a:solidFill>
                        <a:schemeClr val="tx1"/>
                      </a:solidFill>
                      <a:prstDash val="solid"/>
                      <a:round/>
                      <a:headEnd type="none" w="med" len="med"/>
                      <a:tailEnd type="none" w="med" len="med"/>
                    </a:lnT>
                    <a:lnB cap="flat">
                      <a:noFill/>
                    </a:lnB>
                    <a:lnTlToBr>
                      <a:noFill/>
                    </a:lnTlToBr>
                    <a:lnBlToTr>
                      <a:noFill/>
                    </a:lnBlToTr>
                    <a:noFill/>
                  </a:tcPr>
                </a:tc>
              </a:tr>
            </a:tbl>
          </a:graphicData>
        </a:graphic>
      </p:graphicFrame>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757293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fld id="{C2C408A6-66C0-4959-9F5B-45E764714EC8}" type="slidenum">
              <a:rPr lang="de-DE"/>
              <a:pPr/>
              <a:t>21</a:t>
            </a:fld>
            <a:endParaRPr lang="de-DE"/>
          </a:p>
        </p:txBody>
      </p:sp>
      <p:sp>
        <p:nvSpPr>
          <p:cNvPr id="334850" name="Rectangle 2"/>
          <p:cNvSpPr>
            <a:spLocks noGrp="1" noChangeArrowheads="1"/>
          </p:cNvSpPr>
          <p:nvPr>
            <p:ph type="title"/>
          </p:nvPr>
        </p:nvSpPr>
        <p:spPr/>
        <p:txBody>
          <a:bodyPr/>
          <a:lstStyle/>
          <a:p>
            <a:pPr algn="ctr"/>
            <a:r>
              <a:rPr lang="de-AT" dirty="0" smtClean="0"/>
              <a:t>Gender Mainstreaming </a:t>
            </a:r>
            <a:endParaRPr lang="de-DE" dirty="0"/>
          </a:p>
        </p:txBody>
      </p:sp>
      <p:sp>
        <p:nvSpPr>
          <p:cNvPr id="334852" name="Rectangle 4"/>
          <p:cNvSpPr>
            <a:spLocks noGrp="1" noChangeArrowheads="1"/>
          </p:cNvSpPr>
          <p:nvPr>
            <p:ph type="body" idx="1"/>
          </p:nvPr>
        </p:nvSpPr>
        <p:spPr>
          <a:noFill/>
          <a:ln/>
        </p:spPr>
        <p:txBody>
          <a:bodyPr/>
          <a:lstStyle/>
          <a:p>
            <a:endParaRPr lang="en-GB" dirty="0" smtClean="0"/>
          </a:p>
          <a:p>
            <a:endParaRPr lang="en-GB" sz="2800" dirty="0" smtClean="0"/>
          </a:p>
          <a:p>
            <a:endParaRPr lang="en-GB" sz="2800" dirty="0" smtClean="0"/>
          </a:p>
          <a:p>
            <a:pPr algn="ctr">
              <a:buNone/>
            </a:pPr>
            <a:r>
              <a:rPr lang="en-GB" sz="3200" dirty="0" smtClean="0"/>
              <a:t>Examples of Good Practice</a:t>
            </a:r>
          </a:p>
          <a:p>
            <a:endParaRPr lang="de-AT" sz="2400" dirty="0" smtClean="0"/>
          </a:p>
          <a:p>
            <a:pPr>
              <a:buNone/>
            </a:pPr>
            <a:endParaRPr lang="en-GB"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fld id="{C2C408A6-66C0-4959-9F5B-45E764714EC8}" type="slidenum">
              <a:rPr lang="de-DE"/>
              <a:pPr/>
              <a:t>22</a:t>
            </a:fld>
            <a:endParaRPr lang="de-DE"/>
          </a:p>
        </p:txBody>
      </p:sp>
      <p:sp>
        <p:nvSpPr>
          <p:cNvPr id="334850" name="Rectangle 2"/>
          <p:cNvSpPr>
            <a:spLocks noGrp="1" noChangeArrowheads="1"/>
          </p:cNvSpPr>
          <p:nvPr>
            <p:ph type="title"/>
          </p:nvPr>
        </p:nvSpPr>
        <p:spPr/>
        <p:txBody>
          <a:bodyPr/>
          <a:lstStyle/>
          <a:p>
            <a:pPr algn="ctr"/>
            <a:r>
              <a:rPr lang="de-AT" dirty="0" smtClean="0"/>
              <a:t>Gender Mainstreaming </a:t>
            </a:r>
            <a:endParaRPr lang="de-DE" dirty="0"/>
          </a:p>
        </p:txBody>
      </p:sp>
      <p:sp>
        <p:nvSpPr>
          <p:cNvPr id="334852" name="Rectangle 4"/>
          <p:cNvSpPr>
            <a:spLocks noGrp="1" noChangeArrowheads="1"/>
          </p:cNvSpPr>
          <p:nvPr>
            <p:ph type="body" idx="1"/>
          </p:nvPr>
        </p:nvSpPr>
        <p:spPr>
          <a:noFill/>
          <a:ln/>
        </p:spPr>
        <p:txBody>
          <a:bodyPr/>
          <a:lstStyle/>
          <a:p>
            <a:endParaRPr lang="en-GB" dirty="0" smtClean="0"/>
          </a:p>
          <a:p>
            <a:endParaRPr lang="en-GB" sz="2800" dirty="0" smtClean="0"/>
          </a:p>
          <a:p>
            <a:endParaRPr lang="en-GB" sz="2800" dirty="0" smtClean="0"/>
          </a:p>
          <a:p>
            <a:r>
              <a:rPr lang="de-AT" sz="2400" dirty="0" smtClean="0"/>
              <a:t> Public </a:t>
            </a:r>
            <a:r>
              <a:rPr lang="de-AT" sz="2400" dirty="0" err="1" smtClean="0"/>
              <a:t>Employment</a:t>
            </a:r>
            <a:r>
              <a:rPr lang="de-AT" sz="2400" dirty="0" smtClean="0"/>
              <a:t> Service</a:t>
            </a:r>
          </a:p>
          <a:p>
            <a:r>
              <a:rPr lang="de-AT" sz="2400" dirty="0" smtClean="0"/>
              <a:t> </a:t>
            </a:r>
            <a:r>
              <a:rPr lang="de-AT" sz="2400" dirty="0" err="1" smtClean="0"/>
              <a:t>Viennese</a:t>
            </a:r>
            <a:r>
              <a:rPr lang="de-AT" sz="2400" dirty="0" smtClean="0"/>
              <a:t> Business Agency</a:t>
            </a:r>
            <a:endParaRPr lang="de-AT" sz="2400" dirty="0"/>
          </a:p>
          <a:p>
            <a:r>
              <a:rPr lang="de-AT" sz="2400" dirty="0" smtClean="0"/>
              <a:t> </a:t>
            </a:r>
            <a:r>
              <a:rPr lang="de-AT" sz="2400" dirty="0" err="1" smtClean="0"/>
              <a:t>GeM</a:t>
            </a:r>
            <a:r>
              <a:rPr lang="de-AT" sz="2400" dirty="0" smtClean="0"/>
              <a:t> </a:t>
            </a:r>
            <a:r>
              <a:rPr lang="de-AT" sz="2400" dirty="0" err="1" smtClean="0"/>
              <a:t>Coordination</a:t>
            </a:r>
            <a:r>
              <a:rPr lang="de-AT" sz="2400" dirty="0" smtClean="0"/>
              <a:t> Unit</a:t>
            </a:r>
          </a:p>
          <a:p>
            <a:r>
              <a:rPr lang="de-AT" sz="2400" dirty="0"/>
              <a:t> </a:t>
            </a:r>
            <a:r>
              <a:rPr lang="de-AT" sz="2400" dirty="0" smtClean="0"/>
              <a:t>Supra-Company </a:t>
            </a:r>
            <a:r>
              <a:rPr lang="de-AT" sz="2400" dirty="0" err="1" smtClean="0"/>
              <a:t>Apprenticeship</a:t>
            </a:r>
            <a:r>
              <a:rPr lang="de-AT" sz="2400" dirty="0" smtClean="0"/>
              <a:t> </a:t>
            </a:r>
            <a:r>
              <a:rPr lang="en-GB" sz="2400" dirty="0" smtClean="0"/>
              <a:t> </a:t>
            </a:r>
            <a:endParaRPr lang="en-GB" sz="24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516555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fld id="{C2C408A6-66C0-4959-9F5B-45E764714EC8}" type="slidenum">
              <a:rPr lang="de-DE"/>
              <a:pPr/>
              <a:t>23</a:t>
            </a:fld>
            <a:endParaRPr lang="de-DE"/>
          </a:p>
        </p:txBody>
      </p:sp>
      <p:sp>
        <p:nvSpPr>
          <p:cNvPr id="334850" name="Rectangle 2"/>
          <p:cNvSpPr>
            <a:spLocks noGrp="1" noChangeArrowheads="1"/>
          </p:cNvSpPr>
          <p:nvPr>
            <p:ph type="title"/>
          </p:nvPr>
        </p:nvSpPr>
        <p:spPr>
          <a:xfrm>
            <a:off x="395536" y="332656"/>
            <a:ext cx="8208962" cy="511175"/>
          </a:xfrm>
        </p:spPr>
        <p:txBody>
          <a:bodyPr/>
          <a:lstStyle/>
          <a:p>
            <a:r>
              <a:rPr lang="en-US" sz="2400" dirty="0"/>
              <a:t>Gender Mainstreaming in </a:t>
            </a:r>
            <a:r>
              <a:rPr lang="en-US" sz="2400" dirty="0" smtClean="0"/>
              <a:t>the Public Employment Service Austria (PES; </a:t>
            </a:r>
            <a:r>
              <a:rPr lang="en-US" sz="2400" dirty="0" err="1" smtClean="0"/>
              <a:t>Arbeitsmarktservice</a:t>
            </a:r>
            <a:r>
              <a:rPr lang="en-US" sz="2400" dirty="0" smtClean="0"/>
              <a:t>, AMS)</a:t>
            </a:r>
            <a:r>
              <a:rPr lang="en-US" sz="2400" dirty="0"/>
              <a:t/>
            </a:r>
            <a:br>
              <a:rPr lang="en-US" sz="2400" dirty="0"/>
            </a:br>
            <a:endParaRPr lang="de-DE" sz="2400" dirty="0"/>
          </a:p>
        </p:txBody>
      </p:sp>
      <p:sp>
        <p:nvSpPr>
          <p:cNvPr id="334852" name="Rectangle 4"/>
          <p:cNvSpPr>
            <a:spLocks noGrp="1" noChangeArrowheads="1"/>
          </p:cNvSpPr>
          <p:nvPr>
            <p:ph type="body" idx="1"/>
          </p:nvPr>
        </p:nvSpPr>
        <p:spPr>
          <a:noFill/>
          <a:ln/>
        </p:spPr>
        <p:txBody>
          <a:bodyPr/>
          <a:lstStyle/>
          <a:p>
            <a:r>
              <a:rPr lang="en-US" dirty="0"/>
              <a:t>Promoting the equality policy of men and women on the </a:t>
            </a:r>
            <a:r>
              <a:rPr lang="en-US" dirty="0" err="1"/>
              <a:t>labour</a:t>
            </a:r>
            <a:r>
              <a:rPr lang="en-US" dirty="0"/>
              <a:t> market is a legally regulated assignment. </a:t>
            </a:r>
            <a:endParaRPr lang="en-US" dirty="0" smtClean="0"/>
          </a:p>
          <a:p>
            <a:r>
              <a:rPr lang="en-US" dirty="0" smtClean="0"/>
              <a:t>In the year 2000 Gender Mainstreaming became a binding strategy within the AMS</a:t>
            </a:r>
          </a:p>
          <a:p>
            <a:pPr lvl="1"/>
            <a:r>
              <a:rPr lang="en-US" dirty="0" smtClean="0"/>
              <a:t>as top-down-strategy</a:t>
            </a:r>
          </a:p>
          <a:p>
            <a:pPr lvl="1"/>
            <a:r>
              <a:rPr lang="en-US" dirty="0" smtClean="0"/>
              <a:t>as “mainstreaming”-strategy – inclusion in all management/controlling instruments of the AMS (e.g. within the targets)</a:t>
            </a:r>
          </a:p>
          <a:p>
            <a:pPr lvl="1"/>
            <a:r>
              <a:rPr lang="en-US" dirty="0" smtClean="0"/>
              <a:t>internal for the employees and external for its policies</a:t>
            </a:r>
          </a:p>
          <a:p>
            <a:pPr lvl="1"/>
            <a:r>
              <a:rPr lang="en-US" dirty="0" smtClean="0"/>
              <a:t>as topic of management with support of gender mainstreaming structure</a:t>
            </a:r>
          </a:p>
          <a:p>
            <a:pPr lvl="1"/>
            <a:r>
              <a:rPr lang="en-US" dirty="0"/>
              <a:t>b</a:t>
            </a:r>
            <a:r>
              <a:rPr lang="en-US" dirty="0" smtClean="0"/>
              <a:t>uilding up know-how  </a:t>
            </a:r>
          </a:p>
          <a:p>
            <a:r>
              <a:rPr lang="en-US" dirty="0" smtClean="0"/>
              <a:t>At this point of time the implementation of Gender Mainstreaming was closely linked to the ESF-objectives    </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127805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fld id="{C2C408A6-66C0-4959-9F5B-45E764714EC8}" type="slidenum">
              <a:rPr lang="de-DE"/>
              <a:pPr/>
              <a:t>24</a:t>
            </a:fld>
            <a:endParaRPr lang="de-DE"/>
          </a:p>
        </p:txBody>
      </p:sp>
      <p:sp>
        <p:nvSpPr>
          <p:cNvPr id="334850" name="Rectangle 2"/>
          <p:cNvSpPr>
            <a:spLocks noGrp="1" noChangeArrowheads="1"/>
          </p:cNvSpPr>
          <p:nvPr>
            <p:ph type="title"/>
          </p:nvPr>
        </p:nvSpPr>
        <p:spPr>
          <a:xfrm>
            <a:off x="395536" y="332656"/>
            <a:ext cx="8208962" cy="511175"/>
          </a:xfrm>
        </p:spPr>
        <p:txBody>
          <a:bodyPr/>
          <a:lstStyle/>
          <a:p>
            <a:r>
              <a:rPr lang="en-US" sz="2400" dirty="0" smtClean="0"/>
              <a:t>ESF Austria 2000 – 2007 </a:t>
            </a:r>
            <a:endParaRPr lang="de-DE" sz="2400" dirty="0"/>
          </a:p>
        </p:txBody>
      </p:sp>
      <p:sp>
        <p:nvSpPr>
          <p:cNvPr id="334852" name="Rectangle 4"/>
          <p:cNvSpPr>
            <a:spLocks noGrp="1" noChangeArrowheads="1"/>
          </p:cNvSpPr>
          <p:nvPr>
            <p:ph type="body" idx="1"/>
          </p:nvPr>
        </p:nvSpPr>
        <p:spPr>
          <a:noFill/>
          <a:ln/>
        </p:spPr>
        <p:txBody>
          <a:bodyPr/>
          <a:lstStyle/>
          <a:p>
            <a:r>
              <a:rPr lang="en-US" dirty="0" smtClean="0"/>
              <a:t>Internal structure: </a:t>
            </a:r>
          </a:p>
          <a:p>
            <a:pPr lvl="1"/>
            <a:r>
              <a:rPr lang="en-US" dirty="0"/>
              <a:t> </a:t>
            </a:r>
            <a:r>
              <a:rPr lang="en-US" dirty="0" smtClean="0"/>
              <a:t>at national level the “</a:t>
            </a:r>
            <a:r>
              <a:rPr lang="en-US" dirty="0" err="1" smtClean="0"/>
              <a:t>departement</a:t>
            </a:r>
            <a:r>
              <a:rPr lang="en-US" dirty="0" smtClean="0"/>
              <a:t> for women and </a:t>
            </a:r>
            <a:r>
              <a:rPr lang="en-US" dirty="0" err="1" smtClean="0"/>
              <a:t>labour</a:t>
            </a:r>
            <a:r>
              <a:rPr lang="en-US" dirty="0" smtClean="0"/>
              <a:t> market policy” became responsible to support the management to implement gender mainstreaming</a:t>
            </a:r>
          </a:p>
          <a:p>
            <a:pPr lvl="1"/>
            <a:r>
              <a:rPr lang="en-US" dirty="0" smtClean="0"/>
              <a:t>at regional and county level the women’s representatives became also gender mainstreaming officers or two functions were created (e.g. in Vienna)</a:t>
            </a:r>
          </a:p>
          <a:p>
            <a:r>
              <a:rPr lang="en-US" dirty="0" smtClean="0"/>
              <a:t>Objectives/goals of the equality policy are</a:t>
            </a:r>
          </a:p>
          <a:p>
            <a:pPr lvl="1"/>
            <a:r>
              <a:rPr lang="en-US" dirty="0" smtClean="0"/>
              <a:t>Increasing the labor participation of women</a:t>
            </a:r>
          </a:p>
          <a:p>
            <a:pPr lvl="1"/>
            <a:r>
              <a:rPr lang="en-US" dirty="0" smtClean="0"/>
              <a:t>Increasing the employment of women</a:t>
            </a:r>
          </a:p>
          <a:p>
            <a:pPr lvl="1"/>
            <a:r>
              <a:rPr lang="en-US" dirty="0" smtClean="0"/>
              <a:t>Providing equal chances for men and women to all professions and positions/reducing the deviations in income</a:t>
            </a:r>
          </a:p>
          <a:p>
            <a:pPr lvl="1"/>
            <a:r>
              <a:rPr lang="en-US" dirty="0" smtClean="0"/>
              <a:t>50% of the budget for active </a:t>
            </a:r>
            <a:r>
              <a:rPr lang="en-US" dirty="0" err="1" smtClean="0"/>
              <a:t>labour</a:t>
            </a:r>
            <a:r>
              <a:rPr lang="en-US" dirty="0" smtClean="0"/>
              <a:t> market policies should be earmarked for women</a:t>
            </a:r>
          </a:p>
          <a:p>
            <a:pPr marL="0" indent="0">
              <a:buNone/>
            </a:pPr>
            <a:endParaRPr lang="en-GB" dirty="0" smtClean="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698134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fld id="{C2C408A6-66C0-4959-9F5B-45E764714EC8}" type="slidenum">
              <a:rPr lang="de-DE"/>
              <a:pPr/>
              <a:t>25</a:t>
            </a:fld>
            <a:endParaRPr lang="de-DE"/>
          </a:p>
        </p:txBody>
      </p:sp>
      <p:sp>
        <p:nvSpPr>
          <p:cNvPr id="334850" name="Rectangle 2"/>
          <p:cNvSpPr>
            <a:spLocks noGrp="1" noChangeArrowheads="1"/>
          </p:cNvSpPr>
          <p:nvPr>
            <p:ph type="title"/>
          </p:nvPr>
        </p:nvSpPr>
        <p:spPr>
          <a:xfrm>
            <a:off x="395536" y="332656"/>
            <a:ext cx="8208962" cy="511175"/>
          </a:xfrm>
        </p:spPr>
        <p:txBody>
          <a:bodyPr/>
          <a:lstStyle/>
          <a:p>
            <a:r>
              <a:rPr lang="en-US" sz="2400" dirty="0"/>
              <a:t>Gender Mainstreaming in </a:t>
            </a:r>
            <a:r>
              <a:rPr lang="en-US" sz="2400" dirty="0" smtClean="0"/>
              <a:t>the Public Employment Service Austria (PES; </a:t>
            </a:r>
            <a:r>
              <a:rPr lang="en-US" sz="2400" dirty="0" err="1" smtClean="0"/>
              <a:t>Arbeitsmarktservice</a:t>
            </a:r>
            <a:r>
              <a:rPr lang="en-US" sz="2400" dirty="0" smtClean="0"/>
              <a:t>, AMS)</a:t>
            </a:r>
            <a:r>
              <a:rPr lang="en-US" sz="2400" dirty="0"/>
              <a:t/>
            </a:r>
            <a:br>
              <a:rPr lang="en-US" sz="2400" dirty="0"/>
            </a:br>
            <a:endParaRPr lang="de-DE" sz="2400" dirty="0"/>
          </a:p>
        </p:txBody>
      </p:sp>
      <p:sp>
        <p:nvSpPr>
          <p:cNvPr id="334852" name="Rectangle 4"/>
          <p:cNvSpPr>
            <a:spLocks noGrp="1" noChangeArrowheads="1"/>
          </p:cNvSpPr>
          <p:nvPr>
            <p:ph type="body" idx="1"/>
          </p:nvPr>
        </p:nvSpPr>
        <p:spPr>
          <a:noFill/>
          <a:ln/>
        </p:spPr>
        <p:txBody>
          <a:bodyPr/>
          <a:lstStyle/>
          <a:p>
            <a:r>
              <a:rPr lang="en-US" dirty="0" smtClean="0"/>
              <a:t>Additional to the regular services </a:t>
            </a:r>
            <a:r>
              <a:rPr lang="en-US" dirty="0"/>
              <a:t>offered by the </a:t>
            </a:r>
            <a:r>
              <a:rPr lang="en-US" dirty="0" smtClean="0"/>
              <a:t>AMS for all (job-seekers</a:t>
            </a:r>
            <a:r>
              <a:rPr lang="en-US" dirty="0"/>
              <a:t> and </a:t>
            </a:r>
            <a:r>
              <a:rPr lang="en-US" dirty="0" smtClean="0"/>
              <a:t>enterprises) special </a:t>
            </a:r>
            <a:r>
              <a:rPr lang="en-US" dirty="0"/>
              <a:t>support for </a:t>
            </a:r>
            <a:r>
              <a:rPr lang="en-US" dirty="0" smtClean="0"/>
              <a:t>women has been established for a long period already</a:t>
            </a:r>
            <a:endParaRPr lang="en-US" dirty="0"/>
          </a:p>
          <a:p>
            <a:pPr lvl="1"/>
            <a:r>
              <a:rPr lang="en-US" dirty="0"/>
              <a:t>Girls, women in the reentry process, older women, female migrants</a:t>
            </a:r>
          </a:p>
          <a:p>
            <a:pPr lvl="1"/>
            <a:r>
              <a:rPr lang="en-US" dirty="0"/>
              <a:t>Special services for </a:t>
            </a:r>
            <a:r>
              <a:rPr lang="en-US" dirty="0" smtClean="0"/>
              <a:t>women including information, qualification courses, re-entry courses and specific guidance </a:t>
            </a:r>
            <a:r>
              <a:rPr lang="en-US" dirty="0"/>
              <a:t>for girls with non-traditional career aspirations</a:t>
            </a:r>
          </a:p>
          <a:p>
            <a:pPr lvl="1"/>
            <a:r>
              <a:rPr lang="en-US" dirty="0" smtClean="0"/>
              <a:t>Cooperation </a:t>
            </a:r>
            <a:r>
              <a:rPr lang="en-US" dirty="0"/>
              <a:t>with other counselling services for </a:t>
            </a:r>
            <a:r>
              <a:rPr lang="en-US" dirty="0" smtClean="0"/>
              <a:t>women</a:t>
            </a:r>
          </a:p>
          <a:p>
            <a:r>
              <a:rPr lang="en-GB" dirty="0" smtClean="0"/>
              <a:t>The specific support stayed the same – the gender mainstreaming approach was to adopt “all” measures along different needs for women and men:</a:t>
            </a:r>
          </a:p>
          <a:p>
            <a:pPr lvl="1"/>
            <a:r>
              <a:rPr lang="en-GB" dirty="0" smtClean="0"/>
              <a:t>via seminars and knowledge exchange</a:t>
            </a:r>
          </a:p>
          <a:p>
            <a:pPr lvl="1"/>
            <a:r>
              <a:rPr lang="en-GB" dirty="0" smtClean="0"/>
              <a:t>via guidelines and </a:t>
            </a:r>
          </a:p>
          <a:p>
            <a:pPr lvl="1"/>
            <a:r>
              <a:rPr lang="en-GB" dirty="0" smtClean="0"/>
              <a:t>via specifications within tenders and calls, e.g. need to include stuff with gender training experiences </a:t>
            </a:r>
          </a:p>
          <a:p>
            <a:r>
              <a:rPr lang="en-GB" dirty="0" smtClean="0"/>
              <a:t>Long-term approach, transformative process needs time and faces also resistance </a:t>
            </a:r>
          </a:p>
          <a:p>
            <a:r>
              <a:rPr lang="en-GB" dirty="0" smtClean="0"/>
              <a:t>Risk that aims get lost – re-stereotyping instead of changing stereotyping   </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903584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fld id="{C2C408A6-66C0-4959-9F5B-45E764714EC8}" type="slidenum">
              <a:rPr lang="de-DE"/>
              <a:pPr/>
              <a:t>26</a:t>
            </a:fld>
            <a:endParaRPr lang="de-DE"/>
          </a:p>
        </p:txBody>
      </p:sp>
      <p:sp>
        <p:nvSpPr>
          <p:cNvPr id="334850" name="Rectangle 2"/>
          <p:cNvSpPr>
            <a:spLocks noGrp="1" noChangeArrowheads="1"/>
          </p:cNvSpPr>
          <p:nvPr>
            <p:ph type="title"/>
          </p:nvPr>
        </p:nvSpPr>
        <p:spPr>
          <a:xfrm>
            <a:off x="395536" y="260648"/>
            <a:ext cx="8208962" cy="511175"/>
          </a:xfrm>
        </p:spPr>
        <p:txBody>
          <a:bodyPr/>
          <a:lstStyle/>
          <a:p>
            <a:r>
              <a:rPr lang="de-DE" sz="2400" dirty="0"/>
              <a:t>Promotion </a:t>
            </a:r>
            <a:r>
              <a:rPr lang="de-DE" sz="2400" dirty="0" err="1"/>
              <a:t>of</a:t>
            </a:r>
            <a:r>
              <a:rPr lang="de-DE" sz="2400" dirty="0"/>
              <a:t> </a:t>
            </a:r>
            <a:r>
              <a:rPr lang="de-DE" sz="2400" dirty="0" err="1"/>
              <a:t>women</a:t>
            </a:r>
            <a:r>
              <a:rPr lang="de-DE" sz="2400" dirty="0"/>
              <a:t> </a:t>
            </a:r>
            <a:r>
              <a:rPr lang="de-DE" sz="2400" dirty="0" err="1"/>
              <a:t>and</a:t>
            </a:r>
            <a:r>
              <a:rPr lang="de-DE" sz="2400" dirty="0"/>
              <a:t> </a:t>
            </a:r>
            <a:r>
              <a:rPr lang="de-DE" sz="2400" dirty="0" err="1"/>
              <a:t>gender</a:t>
            </a:r>
            <a:r>
              <a:rPr lang="de-DE" sz="2400" dirty="0"/>
              <a:t> </a:t>
            </a:r>
            <a:r>
              <a:rPr lang="de-DE" sz="2400" dirty="0" err="1"/>
              <a:t>mainstreaming</a:t>
            </a:r>
            <a:r>
              <a:rPr lang="de-DE" sz="2400" dirty="0"/>
              <a:t> in </a:t>
            </a:r>
            <a:r>
              <a:rPr lang="de-DE" sz="2400" dirty="0" err="1"/>
              <a:t>the</a:t>
            </a:r>
            <a:r>
              <a:rPr lang="de-DE" sz="2400" dirty="0"/>
              <a:t> Vienna Business Agency</a:t>
            </a:r>
            <a:endParaRPr lang="de-AT" sz="2400" dirty="0"/>
          </a:p>
        </p:txBody>
      </p:sp>
      <p:sp>
        <p:nvSpPr>
          <p:cNvPr id="334852" name="Rectangle 4"/>
          <p:cNvSpPr>
            <a:spLocks noGrp="1" noChangeArrowheads="1"/>
          </p:cNvSpPr>
          <p:nvPr>
            <p:ph type="body" idx="1"/>
          </p:nvPr>
        </p:nvSpPr>
        <p:spPr>
          <a:noFill/>
          <a:ln/>
        </p:spPr>
        <p:txBody>
          <a:bodyPr/>
          <a:lstStyle/>
          <a:p>
            <a:r>
              <a:rPr lang="de-DE" dirty="0" smtClean="0"/>
              <a:t>Support </a:t>
            </a:r>
            <a:r>
              <a:rPr lang="de-DE" dirty="0" err="1" smtClean="0"/>
              <a:t>women</a:t>
            </a:r>
            <a:r>
              <a:rPr lang="de-DE" dirty="0" smtClean="0"/>
              <a:t> </a:t>
            </a:r>
            <a:r>
              <a:rPr lang="de-DE" dirty="0" err="1" smtClean="0"/>
              <a:t>to</a:t>
            </a:r>
            <a:r>
              <a:rPr lang="de-DE" dirty="0" smtClean="0"/>
              <a:t> </a:t>
            </a:r>
            <a:r>
              <a:rPr lang="de-DE" dirty="0" err="1" smtClean="0"/>
              <a:t>create</a:t>
            </a:r>
            <a:r>
              <a:rPr lang="de-DE" dirty="0" smtClean="0"/>
              <a:t> </a:t>
            </a:r>
            <a:r>
              <a:rPr lang="de-DE" dirty="0" err="1" smtClean="0"/>
              <a:t>their</a:t>
            </a:r>
            <a:r>
              <a:rPr lang="de-DE" dirty="0" smtClean="0"/>
              <a:t> </a:t>
            </a:r>
            <a:r>
              <a:rPr lang="de-DE" dirty="0" err="1" smtClean="0"/>
              <a:t>own</a:t>
            </a:r>
            <a:r>
              <a:rPr lang="de-DE" dirty="0" smtClean="0"/>
              <a:t> </a:t>
            </a:r>
            <a:r>
              <a:rPr lang="de-DE" dirty="0" err="1" smtClean="0"/>
              <a:t>business</a:t>
            </a:r>
            <a:r>
              <a:rPr lang="de-DE" dirty="0" smtClean="0"/>
              <a:t>: </a:t>
            </a:r>
            <a:br>
              <a:rPr lang="de-DE" dirty="0" smtClean="0"/>
            </a:br>
            <a:r>
              <a:rPr lang="de-DE" dirty="0" err="1" smtClean="0"/>
              <a:t>women</a:t>
            </a:r>
            <a:r>
              <a:rPr lang="de-DE" dirty="0" smtClean="0"/>
              <a:t> </a:t>
            </a:r>
            <a:r>
              <a:rPr lang="de-DE" dirty="0" err="1"/>
              <a:t>are</a:t>
            </a:r>
            <a:r>
              <a:rPr lang="de-DE" dirty="0"/>
              <a:t> </a:t>
            </a:r>
            <a:r>
              <a:rPr lang="de-DE" dirty="0" err="1"/>
              <a:t>supported</a:t>
            </a:r>
            <a:r>
              <a:rPr lang="de-DE" dirty="0"/>
              <a:t> </a:t>
            </a:r>
            <a:r>
              <a:rPr lang="de-DE" dirty="0" err="1"/>
              <a:t>with</a:t>
            </a:r>
            <a:r>
              <a:rPr lang="de-DE" dirty="0"/>
              <a:t> a </a:t>
            </a:r>
            <a:r>
              <a:rPr lang="de-DE" dirty="0" err="1"/>
              <a:t>special</a:t>
            </a:r>
            <a:r>
              <a:rPr lang="de-DE" dirty="0"/>
              <a:t> </a:t>
            </a:r>
            <a:r>
              <a:rPr lang="de-DE" dirty="0" err="1"/>
              <a:t>contact</a:t>
            </a:r>
            <a:r>
              <a:rPr lang="de-DE" dirty="0"/>
              <a:t> </a:t>
            </a:r>
            <a:r>
              <a:rPr lang="de-DE" dirty="0" err="1"/>
              <a:t>point</a:t>
            </a:r>
            <a:r>
              <a:rPr lang="de-DE" dirty="0"/>
              <a:t> </a:t>
            </a:r>
            <a:r>
              <a:rPr lang="de-DE" dirty="0" err="1"/>
              <a:t>to</a:t>
            </a:r>
            <a:r>
              <a:rPr lang="de-DE" dirty="0"/>
              <a:t> </a:t>
            </a:r>
            <a:r>
              <a:rPr lang="de-DE" dirty="0" err="1"/>
              <a:t>successfully</a:t>
            </a:r>
            <a:r>
              <a:rPr lang="de-DE" dirty="0"/>
              <a:t> </a:t>
            </a:r>
            <a:r>
              <a:rPr lang="de-DE" dirty="0" err="1"/>
              <a:t>implement</a:t>
            </a:r>
            <a:r>
              <a:rPr lang="de-DE" dirty="0"/>
              <a:t> </a:t>
            </a:r>
            <a:r>
              <a:rPr lang="de-DE" dirty="0" err="1"/>
              <a:t>their</a:t>
            </a:r>
            <a:r>
              <a:rPr lang="de-DE" dirty="0"/>
              <a:t> </a:t>
            </a:r>
            <a:r>
              <a:rPr lang="de-DE" dirty="0" err="1"/>
              <a:t>business</a:t>
            </a:r>
            <a:r>
              <a:rPr lang="de-DE" dirty="0"/>
              <a:t> </a:t>
            </a:r>
            <a:r>
              <a:rPr lang="de-DE" dirty="0" err="1"/>
              <a:t>ideas</a:t>
            </a:r>
            <a:r>
              <a:rPr lang="de-DE" dirty="0"/>
              <a:t>. </a:t>
            </a:r>
            <a:r>
              <a:rPr lang="en-US" dirty="0" smtClean="0"/>
              <a:t> </a:t>
            </a:r>
          </a:p>
          <a:p>
            <a:r>
              <a:rPr lang="en-GB" dirty="0"/>
              <a:t>With the </a:t>
            </a:r>
            <a:r>
              <a:rPr lang="en-GB" dirty="0" err="1"/>
              <a:t>FemPower</a:t>
            </a:r>
            <a:r>
              <a:rPr lang="en-GB" dirty="0"/>
              <a:t> Bonus, the Business Agency provides a specific incentive to entrust women with positions of responsibility in the R&amp;D sector. If a woman directs an R&amp;D project, the company will receive 10,000 Euros in additional funding as part of the research and innovation programs. Furthermore, there are gender and diversity indicators in the evaluation of grant applications.</a:t>
            </a:r>
            <a:endParaRPr lang="de-AT" dirty="0"/>
          </a:p>
          <a:p>
            <a:r>
              <a:rPr lang="en-GB" dirty="0"/>
              <a:t>As part of the ongoing monitoring of the target groups and the achievements of the Vienna Business Agency, all data is collected gender-specific where possible. In 2008, 2010 and 2012, all data was </a:t>
            </a:r>
            <a:r>
              <a:rPr lang="en-GB" dirty="0" err="1"/>
              <a:t>analyzed</a:t>
            </a:r>
            <a:r>
              <a:rPr lang="en-GB" dirty="0"/>
              <a:t> with a focus on gender-related aspects as part of gender </a:t>
            </a:r>
            <a:r>
              <a:rPr lang="en-GB" dirty="0" smtClean="0"/>
              <a:t>monitoring.</a:t>
            </a:r>
          </a:p>
          <a:p>
            <a:r>
              <a:rPr lang="en-GB" dirty="0"/>
              <a:t>Women and girls are the focus in our technology awareness activities. Visibility of female innovators is being increased, because strong female role models will spark enthusiasm for science and technology in girls. </a:t>
            </a:r>
            <a:endParaRPr lang="en-US" dirty="0" smtClean="0"/>
          </a:p>
          <a:p>
            <a:endParaRPr lang="en-US" dirty="0"/>
          </a:p>
          <a:p>
            <a:pPr marL="0" indent="0">
              <a:buNone/>
            </a:pPr>
            <a:r>
              <a:rPr lang="en-US" dirty="0"/>
              <a:t/>
            </a:r>
            <a:br>
              <a:rPr lang="en-US" dirty="0"/>
            </a:br>
            <a:endParaRPr lang="en-GB" dirty="0" smtClean="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407129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fld id="{C2C408A6-66C0-4959-9F5B-45E764714EC8}" type="slidenum">
              <a:rPr lang="de-DE"/>
              <a:pPr/>
              <a:t>27</a:t>
            </a:fld>
            <a:endParaRPr lang="de-DE"/>
          </a:p>
        </p:txBody>
      </p:sp>
      <p:sp>
        <p:nvSpPr>
          <p:cNvPr id="334850" name="Rectangle 2"/>
          <p:cNvSpPr>
            <a:spLocks noGrp="1" noChangeArrowheads="1"/>
          </p:cNvSpPr>
          <p:nvPr>
            <p:ph type="title"/>
          </p:nvPr>
        </p:nvSpPr>
        <p:spPr>
          <a:xfrm>
            <a:off x="395536" y="332656"/>
            <a:ext cx="8208962" cy="511175"/>
          </a:xfrm>
        </p:spPr>
        <p:txBody>
          <a:bodyPr/>
          <a:lstStyle/>
          <a:p>
            <a:r>
              <a:rPr lang="de-AT" sz="2400" dirty="0" err="1"/>
              <a:t>GeM</a:t>
            </a:r>
            <a:r>
              <a:rPr lang="de-AT" sz="2400" dirty="0"/>
              <a:t> Co-ordination </a:t>
            </a:r>
            <a:r>
              <a:rPr lang="de-AT" sz="2400" dirty="0" smtClean="0"/>
              <a:t>Unit in </a:t>
            </a:r>
            <a:r>
              <a:rPr lang="de-AT" sz="2400" dirty="0" err="1" smtClean="0"/>
              <a:t>the</a:t>
            </a:r>
            <a:r>
              <a:rPr lang="de-AT" sz="2400" dirty="0" smtClean="0"/>
              <a:t> ESF in Austria 2000-2007</a:t>
            </a:r>
            <a:r>
              <a:rPr lang="en-US" sz="2400" dirty="0"/>
              <a:t/>
            </a:r>
            <a:br>
              <a:rPr lang="en-US" sz="2400" dirty="0"/>
            </a:br>
            <a:endParaRPr lang="de-DE" sz="2400" dirty="0"/>
          </a:p>
        </p:txBody>
      </p:sp>
      <p:sp>
        <p:nvSpPr>
          <p:cNvPr id="334852" name="Rectangle 4"/>
          <p:cNvSpPr>
            <a:spLocks noGrp="1" noChangeArrowheads="1"/>
          </p:cNvSpPr>
          <p:nvPr>
            <p:ph type="body" idx="1"/>
          </p:nvPr>
        </p:nvSpPr>
        <p:spPr>
          <a:noFill/>
          <a:ln/>
        </p:spPr>
        <p:txBody>
          <a:bodyPr/>
          <a:lstStyle/>
          <a:p>
            <a:r>
              <a:rPr lang="en-US" dirty="0"/>
              <a:t>The </a:t>
            </a:r>
            <a:r>
              <a:rPr lang="en-US" dirty="0" err="1"/>
              <a:t>GeM</a:t>
            </a:r>
            <a:r>
              <a:rPr lang="en-US" dirty="0"/>
              <a:t> Coordination Unit was a comprehensive counselling, information and development project, which was conducted by the L&amp;R Social Research on behalf of the Federal Ministry of Economics and </a:t>
            </a:r>
            <a:r>
              <a:rPr lang="en-US" dirty="0" err="1"/>
              <a:t>Labour</a:t>
            </a:r>
            <a:r>
              <a:rPr lang="en-US" dirty="0"/>
              <a:t> of the Republic of Austria (BMWA) from 2000-2007</a:t>
            </a:r>
            <a:r>
              <a:rPr lang="en-US" dirty="0" smtClean="0"/>
              <a:t>.</a:t>
            </a:r>
          </a:p>
          <a:p>
            <a:r>
              <a:rPr lang="en-US" dirty="0" smtClean="0"/>
              <a:t>The </a:t>
            </a:r>
            <a:r>
              <a:rPr lang="en-US" dirty="0" err="1" smtClean="0"/>
              <a:t>GeM</a:t>
            </a:r>
            <a:r>
              <a:rPr lang="en-US" dirty="0" smtClean="0"/>
              <a:t> Coordination Unit had 3 employees.</a:t>
            </a:r>
            <a:endParaRPr lang="en-US" dirty="0"/>
          </a:p>
          <a:p>
            <a:r>
              <a:rPr lang="en-US" dirty="0" smtClean="0"/>
              <a:t> Key </a:t>
            </a:r>
            <a:r>
              <a:rPr lang="en-US" dirty="0"/>
              <a:t>task of the </a:t>
            </a:r>
            <a:r>
              <a:rPr lang="en-US" dirty="0" err="1"/>
              <a:t>GeM</a:t>
            </a:r>
            <a:r>
              <a:rPr lang="en-US" dirty="0"/>
              <a:t> Coordination Unit was the support of the implementation of gender mainstreaming within the measures of the ESF (European Social Fund) and in a broader sense within the Austrian </a:t>
            </a:r>
            <a:r>
              <a:rPr lang="en-US" dirty="0" err="1"/>
              <a:t>labour</a:t>
            </a:r>
            <a:r>
              <a:rPr lang="en-US" dirty="0"/>
              <a:t> market policy.</a:t>
            </a:r>
          </a:p>
          <a:p>
            <a:r>
              <a:rPr lang="en-US" dirty="0" smtClean="0"/>
              <a:t> Target </a:t>
            </a:r>
            <a:r>
              <a:rPr lang="en-US" dirty="0"/>
              <a:t>groups of the </a:t>
            </a:r>
            <a:r>
              <a:rPr lang="en-US" dirty="0" err="1"/>
              <a:t>GeM</a:t>
            </a:r>
            <a:r>
              <a:rPr lang="en-US" dirty="0"/>
              <a:t> Coordination Unit amongst others were the Public </a:t>
            </a:r>
            <a:r>
              <a:rPr lang="en-US" dirty="0" smtClean="0"/>
              <a:t> Employment </a:t>
            </a:r>
            <a:r>
              <a:rPr lang="en-US" dirty="0"/>
              <a:t>Service Austria (AMS), the Federal Social Welfare Offices, the territorial employment pacts, the federal state authorities as well as the project executing </a:t>
            </a:r>
            <a:r>
              <a:rPr lang="en-US" dirty="0" err="1"/>
              <a:t>organisations</a:t>
            </a:r>
            <a:r>
              <a:rPr lang="en-US" dirty="0"/>
              <a:t>, which implement employment market and educational measures.</a:t>
            </a:r>
          </a:p>
          <a:p>
            <a:pPr marL="0" indent="0">
              <a:buNone/>
            </a:pPr>
            <a:endParaRPr lang="en-GB" dirty="0" smtClean="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130800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fld id="{C2C408A6-66C0-4959-9F5B-45E764714EC8}" type="slidenum">
              <a:rPr lang="de-DE"/>
              <a:pPr/>
              <a:t>28</a:t>
            </a:fld>
            <a:endParaRPr lang="de-DE"/>
          </a:p>
        </p:txBody>
      </p:sp>
      <p:sp>
        <p:nvSpPr>
          <p:cNvPr id="334850" name="Rectangle 2"/>
          <p:cNvSpPr>
            <a:spLocks noGrp="1" noChangeArrowheads="1"/>
          </p:cNvSpPr>
          <p:nvPr>
            <p:ph type="title"/>
          </p:nvPr>
        </p:nvSpPr>
        <p:spPr>
          <a:xfrm>
            <a:off x="395536" y="332656"/>
            <a:ext cx="8208962" cy="511175"/>
          </a:xfrm>
        </p:spPr>
        <p:txBody>
          <a:bodyPr/>
          <a:lstStyle/>
          <a:p>
            <a:r>
              <a:rPr lang="de-AT" sz="2400" dirty="0" err="1"/>
              <a:t>GeM</a:t>
            </a:r>
            <a:r>
              <a:rPr lang="de-AT" sz="2400" dirty="0"/>
              <a:t> Co-ordination </a:t>
            </a:r>
            <a:r>
              <a:rPr lang="de-AT" sz="2400" dirty="0" smtClean="0"/>
              <a:t>Unit in </a:t>
            </a:r>
            <a:r>
              <a:rPr lang="de-AT" sz="2400" dirty="0" err="1" smtClean="0"/>
              <a:t>the</a:t>
            </a:r>
            <a:r>
              <a:rPr lang="de-AT" sz="2400" dirty="0" smtClean="0"/>
              <a:t> ESF in Austria 2000-2007</a:t>
            </a:r>
            <a:r>
              <a:rPr lang="en-US" sz="2400" dirty="0"/>
              <a:t/>
            </a:r>
            <a:br>
              <a:rPr lang="en-US" sz="2400" dirty="0"/>
            </a:br>
            <a:endParaRPr lang="de-DE" sz="2400" dirty="0"/>
          </a:p>
        </p:txBody>
      </p:sp>
      <p:sp>
        <p:nvSpPr>
          <p:cNvPr id="334852" name="Rectangle 4"/>
          <p:cNvSpPr>
            <a:spLocks noGrp="1" noChangeArrowheads="1"/>
          </p:cNvSpPr>
          <p:nvPr>
            <p:ph type="body" idx="1"/>
          </p:nvPr>
        </p:nvSpPr>
        <p:spPr>
          <a:noFill/>
          <a:ln/>
        </p:spPr>
        <p:txBody>
          <a:bodyPr/>
          <a:lstStyle/>
          <a:p>
            <a:r>
              <a:rPr lang="en-US" dirty="0" smtClean="0"/>
              <a:t>To </a:t>
            </a:r>
            <a:r>
              <a:rPr lang="en-US" dirty="0"/>
              <a:t>support the implementation of gender mainstreaming a number of multifaceted activities have been developed and designed, which can be subsumed in following focal points:</a:t>
            </a:r>
          </a:p>
          <a:p>
            <a:r>
              <a:rPr lang="en-US" dirty="0" smtClean="0"/>
              <a:t> Information </a:t>
            </a:r>
            <a:r>
              <a:rPr lang="en-US" dirty="0"/>
              <a:t>and Knowledge</a:t>
            </a:r>
            <a:br>
              <a:rPr lang="en-US" dirty="0"/>
            </a:br>
            <a:r>
              <a:rPr lang="en-US" dirty="0" smtClean="0"/>
              <a:t>Amongst </a:t>
            </a:r>
            <a:r>
              <a:rPr lang="en-US" dirty="0"/>
              <a:t>others development of the </a:t>
            </a:r>
            <a:r>
              <a:rPr lang="en-US" dirty="0" err="1"/>
              <a:t>GeM</a:t>
            </a:r>
            <a:r>
              <a:rPr lang="en-US" dirty="0"/>
              <a:t> website, </a:t>
            </a:r>
            <a:r>
              <a:rPr lang="en-US" dirty="0" err="1"/>
              <a:t>GeM</a:t>
            </a:r>
            <a:r>
              <a:rPr lang="en-US" dirty="0"/>
              <a:t> Info Letter is published four times a </a:t>
            </a:r>
            <a:r>
              <a:rPr lang="en-US" dirty="0" smtClean="0"/>
              <a:t>year</a:t>
            </a:r>
            <a:r>
              <a:rPr lang="en-US" dirty="0"/>
              <a:t> </a:t>
            </a:r>
          </a:p>
          <a:p>
            <a:r>
              <a:rPr lang="en-US" dirty="0"/>
              <a:t> </a:t>
            </a:r>
            <a:r>
              <a:rPr lang="en-US" dirty="0" smtClean="0"/>
              <a:t>Networking </a:t>
            </a:r>
            <a:r>
              <a:rPr lang="en-US" dirty="0"/>
              <a:t>and Cooperation</a:t>
            </a:r>
            <a:br>
              <a:rPr lang="en-US" dirty="0"/>
            </a:br>
            <a:r>
              <a:rPr lang="en-US" dirty="0" smtClean="0"/>
              <a:t>Amongst </a:t>
            </a:r>
            <a:r>
              <a:rPr lang="en-US" dirty="0"/>
              <a:t>others: </a:t>
            </a:r>
            <a:r>
              <a:rPr lang="en-US" dirty="0" err="1"/>
              <a:t>GeM</a:t>
            </a:r>
            <a:r>
              <a:rPr lang="en-US" dirty="0"/>
              <a:t> Roundtables as well as </a:t>
            </a:r>
            <a:r>
              <a:rPr lang="en-US" dirty="0" err="1"/>
              <a:t>GeM</a:t>
            </a:r>
            <a:r>
              <a:rPr lang="en-US" dirty="0"/>
              <a:t> Topic Forums in all federal </a:t>
            </a:r>
            <a:r>
              <a:rPr lang="en-US" dirty="0" smtClean="0"/>
              <a:t>counties</a:t>
            </a:r>
          </a:p>
          <a:p>
            <a:r>
              <a:rPr lang="en-US" dirty="0"/>
              <a:t> </a:t>
            </a:r>
            <a:r>
              <a:rPr lang="en-US" dirty="0" smtClean="0"/>
              <a:t>Counselling </a:t>
            </a:r>
            <a:r>
              <a:rPr lang="en-US" dirty="0"/>
              <a:t>and Development   </a:t>
            </a:r>
            <a:br>
              <a:rPr lang="en-US" dirty="0"/>
            </a:br>
            <a:r>
              <a:rPr lang="en-US" dirty="0" smtClean="0"/>
              <a:t>Amongst </a:t>
            </a:r>
            <a:r>
              <a:rPr lang="en-US" dirty="0"/>
              <a:t>others: development of the </a:t>
            </a:r>
            <a:r>
              <a:rPr lang="en-US" dirty="0" err="1"/>
              <a:t>GeM</a:t>
            </a:r>
            <a:r>
              <a:rPr lang="en-US" dirty="0"/>
              <a:t> 4-Step Method as well as thereon based guidelines for the implementation of </a:t>
            </a:r>
            <a:r>
              <a:rPr lang="en-US" dirty="0" err="1"/>
              <a:t>GeM</a:t>
            </a:r>
            <a:r>
              <a:rPr lang="en-US" dirty="0"/>
              <a:t> within the </a:t>
            </a:r>
            <a:r>
              <a:rPr lang="en-US" dirty="0" err="1"/>
              <a:t>GeM</a:t>
            </a:r>
            <a:r>
              <a:rPr lang="en-US" dirty="0"/>
              <a:t> Toolbox, </a:t>
            </a:r>
            <a:r>
              <a:rPr lang="en-US" dirty="0" err="1"/>
              <a:t>organisation</a:t>
            </a:r>
            <a:r>
              <a:rPr lang="en-US" dirty="0"/>
              <a:t> of </a:t>
            </a:r>
            <a:r>
              <a:rPr lang="en-US" dirty="0" err="1"/>
              <a:t>GeM</a:t>
            </a:r>
            <a:r>
              <a:rPr lang="en-US" dirty="0"/>
              <a:t> Workshops and creation of the </a:t>
            </a:r>
            <a:r>
              <a:rPr lang="en-US" dirty="0" err="1"/>
              <a:t>GeM</a:t>
            </a:r>
            <a:r>
              <a:rPr lang="en-US" dirty="0"/>
              <a:t> Practice-Guide as well as the </a:t>
            </a:r>
            <a:r>
              <a:rPr lang="en-US" dirty="0" err="1"/>
              <a:t>GeM</a:t>
            </a:r>
            <a:r>
              <a:rPr lang="en-US" dirty="0"/>
              <a:t> </a:t>
            </a:r>
            <a:r>
              <a:rPr lang="en-US" dirty="0" smtClean="0"/>
              <a:t>Field-Report</a:t>
            </a:r>
            <a:endParaRPr lang="en-US" dirty="0"/>
          </a:p>
          <a:p>
            <a:pPr marL="0" indent="0">
              <a:buNone/>
            </a:pPr>
            <a:r>
              <a:rPr lang="en-US" dirty="0"/>
              <a:t/>
            </a:r>
            <a:br>
              <a:rPr lang="en-US" dirty="0"/>
            </a:br>
            <a:endParaRPr lang="en-GB" dirty="0" smtClean="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722402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fld id="{C2C408A6-66C0-4959-9F5B-45E764714EC8}" type="slidenum">
              <a:rPr lang="de-DE"/>
              <a:pPr/>
              <a:t>29</a:t>
            </a:fld>
            <a:endParaRPr lang="de-DE"/>
          </a:p>
        </p:txBody>
      </p:sp>
      <p:sp>
        <p:nvSpPr>
          <p:cNvPr id="334850" name="Rectangle 2"/>
          <p:cNvSpPr>
            <a:spLocks noGrp="1" noChangeArrowheads="1"/>
          </p:cNvSpPr>
          <p:nvPr>
            <p:ph type="title"/>
          </p:nvPr>
        </p:nvSpPr>
        <p:spPr>
          <a:xfrm>
            <a:off x="395536" y="260648"/>
            <a:ext cx="8208962" cy="511175"/>
          </a:xfrm>
        </p:spPr>
        <p:txBody>
          <a:bodyPr/>
          <a:lstStyle/>
          <a:p>
            <a:r>
              <a:rPr lang="de-DE" sz="2400" dirty="0" smtClean="0"/>
              <a:t>Supra-Company </a:t>
            </a:r>
            <a:r>
              <a:rPr lang="de-DE" sz="2400" dirty="0" err="1" smtClean="0"/>
              <a:t>Apprenticeship</a:t>
            </a:r>
            <a:r>
              <a:rPr lang="de-DE" sz="2400" dirty="0" smtClean="0"/>
              <a:t> </a:t>
            </a:r>
            <a:endParaRPr lang="de-DE" sz="2400" dirty="0"/>
          </a:p>
        </p:txBody>
      </p:sp>
      <p:sp>
        <p:nvSpPr>
          <p:cNvPr id="334852" name="Rectangle 4"/>
          <p:cNvSpPr>
            <a:spLocks noGrp="1" noChangeArrowheads="1"/>
          </p:cNvSpPr>
          <p:nvPr>
            <p:ph type="body" idx="1"/>
          </p:nvPr>
        </p:nvSpPr>
        <p:spPr>
          <a:noFill/>
          <a:ln/>
        </p:spPr>
        <p:txBody>
          <a:bodyPr/>
          <a:lstStyle/>
          <a:p>
            <a:r>
              <a:rPr lang="en-US" dirty="0" smtClean="0"/>
              <a:t>Measure to avoid youth unemployment: evaluation showed that the percentage of female participants was very low and concentrated on typical female occupations</a:t>
            </a:r>
          </a:p>
          <a:p>
            <a:r>
              <a:rPr lang="en-US" dirty="0" smtClean="0"/>
              <a:t>Therefore new targets were set and new approaches implemented:</a:t>
            </a:r>
          </a:p>
          <a:p>
            <a:pPr lvl="1"/>
            <a:r>
              <a:rPr lang="en-US" dirty="0" smtClean="0"/>
              <a:t>Specific “clearing measures” (vocational orientation) for young girls to encourage them to check-out also non-traditional occupations </a:t>
            </a:r>
          </a:p>
          <a:p>
            <a:pPr lvl="1"/>
            <a:r>
              <a:rPr lang="en-US" dirty="0" smtClean="0"/>
              <a:t>Fixed number of apprenticeship places (supra-company apprenticeship) are reserved for female participants</a:t>
            </a:r>
          </a:p>
          <a:p>
            <a:pPr lvl="1"/>
            <a:r>
              <a:rPr lang="en-US" dirty="0" smtClean="0"/>
              <a:t>Specific gender trainings for the instructors and trainers </a:t>
            </a:r>
          </a:p>
          <a:p>
            <a:pPr lvl="1"/>
            <a:r>
              <a:rPr lang="en-US" dirty="0" smtClean="0"/>
              <a:t>Kind of wage-subsidies to enterprises which employment female apprentices in technical jobs</a:t>
            </a:r>
          </a:p>
          <a:p>
            <a:r>
              <a:rPr lang="en-US" dirty="0" smtClean="0"/>
              <a:t>Effects: there are more female participants and the gender sensitive approach has also some impact at company level</a:t>
            </a:r>
          </a:p>
          <a:p>
            <a:pPr marL="365125" lvl="1" indent="0">
              <a:buNone/>
            </a:pPr>
            <a:endParaRPr lang="en-US" dirty="0"/>
          </a:p>
          <a:p>
            <a:pPr marL="0" indent="0">
              <a:buNone/>
            </a:pPr>
            <a:r>
              <a:rPr lang="en-US" dirty="0"/>
              <a:t/>
            </a:r>
            <a:br>
              <a:rPr lang="en-US" dirty="0"/>
            </a:br>
            <a:endParaRPr lang="en-GB" dirty="0" smtClean="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10419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fld id="{C2C408A6-66C0-4959-9F5B-45E764714EC8}" type="slidenum">
              <a:rPr lang="de-DE"/>
              <a:pPr/>
              <a:t>3</a:t>
            </a:fld>
            <a:endParaRPr lang="de-DE"/>
          </a:p>
        </p:txBody>
      </p:sp>
      <p:sp>
        <p:nvSpPr>
          <p:cNvPr id="334850" name="Rectangle 2"/>
          <p:cNvSpPr>
            <a:spLocks noGrp="1" noChangeArrowheads="1"/>
          </p:cNvSpPr>
          <p:nvPr>
            <p:ph type="title"/>
          </p:nvPr>
        </p:nvSpPr>
        <p:spPr/>
        <p:txBody>
          <a:bodyPr/>
          <a:lstStyle/>
          <a:p>
            <a:pPr algn="ctr"/>
            <a:r>
              <a:rPr lang="de-AT" dirty="0" smtClean="0"/>
              <a:t>Gender Mainstreaming </a:t>
            </a:r>
            <a:endParaRPr lang="de-DE" dirty="0"/>
          </a:p>
        </p:txBody>
      </p:sp>
      <p:sp>
        <p:nvSpPr>
          <p:cNvPr id="334852" name="Rectangle 4"/>
          <p:cNvSpPr>
            <a:spLocks noGrp="1" noChangeArrowheads="1"/>
          </p:cNvSpPr>
          <p:nvPr>
            <p:ph type="body" idx="1"/>
          </p:nvPr>
        </p:nvSpPr>
        <p:spPr>
          <a:noFill/>
          <a:ln/>
        </p:spPr>
        <p:txBody>
          <a:bodyPr/>
          <a:lstStyle/>
          <a:p>
            <a:endParaRPr lang="en-GB" dirty="0" smtClean="0"/>
          </a:p>
          <a:p>
            <a:endParaRPr lang="en-GB" sz="2800" dirty="0" smtClean="0"/>
          </a:p>
          <a:p>
            <a:endParaRPr lang="en-GB" sz="2800" dirty="0" smtClean="0"/>
          </a:p>
          <a:p>
            <a:pPr algn="ctr">
              <a:buNone/>
            </a:pPr>
            <a:r>
              <a:rPr lang="en-GB" sz="3200" dirty="0" smtClean="0"/>
              <a:t>What does it mean?</a:t>
            </a:r>
          </a:p>
          <a:p>
            <a:endParaRPr lang="de-AT" sz="2400" dirty="0" smtClean="0"/>
          </a:p>
          <a:p>
            <a:pPr>
              <a:buNone/>
            </a:pPr>
            <a:endParaRPr lang="en-GB"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fld id="{C2C408A6-66C0-4959-9F5B-45E764714EC8}" type="slidenum">
              <a:rPr lang="de-DE"/>
              <a:pPr/>
              <a:t>30</a:t>
            </a:fld>
            <a:endParaRPr lang="de-DE"/>
          </a:p>
        </p:txBody>
      </p:sp>
      <p:sp>
        <p:nvSpPr>
          <p:cNvPr id="334850" name="Rectangle 2"/>
          <p:cNvSpPr>
            <a:spLocks noGrp="1" noChangeArrowheads="1"/>
          </p:cNvSpPr>
          <p:nvPr>
            <p:ph type="title"/>
          </p:nvPr>
        </p:nvSpPr>
        <p:spPr/>
        <p:txBody>
          <a:bodyPr/>
          <a:lstStyle/>
          <a:p>
            <a:r>
              <a:rPr lang="de-AT" sz="2400" dirty="0" err="1" smtClean="0"/>
              <a:t>Questions</a:t>
            </a:r>
            <a:r>
              <a:rPr lang="de-AT" sz="2400" dirty="0" smtClean="0"/>
              <a:t> </a:t>
            </a:r>
            <a:r>
              <a:rPr lang="de-AT" sz="2400" dirty="0" err="1" smtClean="0"/>
              <a:t>for</a:t>
            </a:r>
            <a:r>
              <a:rPr lang="de-AT" sz="2400" dirty="0" smtClean="0"/>
              <a:t> </a:t>
            </a:r>
            <a:r>
              <a:rPr lang="de-AT" sz="2400" dirty="0" err="1" smtClean="0"/>
              <a:t>the</a:t>
            </a:r>
            <a:r>
              <a:rPr lang="de-AT" sz="2400" dirty="0" smtClean="0"/>
              <a:t> Working Groups</a:t>
            </a:r>
            <a:endParaRPr lang="de-DE" sz="2400" dirty="0"/>
          </a:p>
        </p:txBody>
      </p:sp>
      <p:sp>
        <p:nvSpPr>
          <p:cNvPr id="334852" name="Rectangle 4"/>
          <p:cNvSpPr>
            <a:spLocks noGrp="1" noChangeArrowheads="1"/>
          </p:cNvSpPr>
          <p:nvPr>
            <p:ph type="body" idx="1"/>
          </p:nvPr>
        </p:nvSpPr>
        <p:spPr>
          <a:noFill/>
          <a:ln/>
        </p:spPr>
        <p:txBody>
          <a:bodyPr/>
          <a:lstStyle/>
          <a:p>
            <a:r>
              <a:rPr lang="en-GB" sz="2400" dirty="0" smtClean="0"/>
              <a:t>Analysis: How </a:t>
            </a:r>
            <a:r>
              <a:rPr lang="en-GB" sz="2400" dirty="0"/>
              <a:t>does gender relation (gender ratio) looks like in the concerning field</a:t>
            </a:r>
            <a:r>
              <a:rPr lang="en-GB" sz="2400" dirty="0" smtClean="0"/>
              <a:t>? (Are there any data and knowledge?) </a:t>
            </a:r>
          </a:p>
          <a:p>
            <a:r>
              <a:rPr lang="en-GB" sz="2400" dirty="0" smtClean="0"/>
              <a:t>Targets: Which targets should be set on the base of the analysis?</a:t>
            </a:r>
            <a:endParaRPr lang="en-GB" sz="2400" dirty="0"/>
          </a:p>
          <a:p>
            <a:r>
              <a:rPr lang="en-GB" sz="2400" dirty="0" smtClean="0"/>
              <a:t> Which measures are necessary to reach these targets in the respective field?</a:t>
            </a:r>
            <a:endParaRPr lang="en-GB" sz="2400" dirty="0"/>
          </a:p>
          <a:p>
            <a:pPr lvl="1"/>
            <a:r>
              <a:rPr lang="en-GB" sz="2400" dirty="0" smtClean="0"/>
              <a:t> specific measures </a:t>
            </a:r>
          </a:p>
          <a:p>
            <a:pPr lvl="1"/>
            <a:r>
              <a:rPr lang="en-GB" sz="2400" dirty="0"/>
              <a:t> </a:t>
            </a:r>
            <a:r>
              <a:rPr lang="en-GB" sz="2400" dirty="0" smtClean="0"/>
              <a:t>integrated gender equality perspective in all projects</a:t>
            </a:r>
            <a:endParaRPr lang="en-GB" sz="2400" dirty="0"/>
          </a:p>
          <a:p>
            <a:r>
              <a:rPr lang="en-GB" sz="2400" dirty="0" smtClean="0"/>
              <a:t>Which gender specific criteria in tender </a:t>
            </a:r>
            <a:r>
              <a:rPr lang="en-GB" sz="2400" smtClean="0"/>
              <a:t>and calls are </a:t>
            </a:r>
            <a:r>
              <a:rPr lang="en-GB" sz="2400" dirty="0" smtClean="0"/>
              <a:t>necessary to support gender equality</a:t>
            </a:r>
            <a:r>
              <a:rPr lang="en-GB" sz="2400" dirty="0"/>
              <a:t>?</a:t>
            </a:r>
          </a:p>
          <a:p>
            <a:endParaRPr lang="de-AT" dirty="0" smtClean="0"/>
          </a:p>
          <a:p>
            <a:endParaRPr lang="en-GB"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388226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fld id="{C2C408A6-66C0-4959-9F5B-45E764714EC8}" type="slidenum">
              <a:rPr lang="de-DE"/>
              <a:pPr/>
              <a:t>31</a:t>
            </a:fld>
            <a:endParaRPr lang="de-DE"/>
          </a:p>
        </p:txBody>
      </p:sp>
      <p:sp>
        <p:nvSpPr>
          <p:cNvPr id="334850" name="Rectangle 2"/>
          <p:cNvSpPr>
            <a:spLocks noGrp="1" noChangeArrowheads="1"/>
          </p:cNvSpPr>
          <p:nvPr>
            <p:ph type="title"/>
          </p:nvPr>
        </p:nvSpPr>
        <p:spPr/>
        <p:txBody>
          <a:bodyPr/>
          <a:lstStyle/>
          <a:p>
            <a:pPr algn="ctr"/>
            <a:r>
              <a:rPr lang="de-AT" dirty="0" smtClean="0"/>
              <a:t>Gender Mainstreaming </a:t>
            </a:r>
            <a:endParaRPr lang="de-DE" dirty="0"/>
          </a:p>
        </p:txBody>
      </p:sp>
      <p:sp>
        <p:nvSpPr>
          <p:cNvPr id="334852" name="Rectangle 4"/>
          <p:cNvSpPr>
            <a:spLocks noGrp="1" noChangeArrowheads="1"/>
          </p:cNvSpPr>
          <p:nvPr>
            <p:ph type="body" idx="1"/>
          </p:nvPr>
        </p:nvSpPr>
        <p:spPr>
          <a:noFill/>
          <a:ln/>
        </p:spPr>
        <p:txBody>
          <a:bodyPr/>
          <a:lstStyle/>
          <a:p>
            <a:endParaRPr lang="en-GB" dirty="0" smtClean="0"/>
          </a:p>
          <a:p>
            <a:endParaRPr lang="en-GB" sz="2800" dirty="0" smtClean="0"/>
          </a:p>
          <a:p>
            <a:endParaRPr lang="en-GB" sz="2800" dirty="0" smtClean="0"/>
          </a:p>
          <a:p>
            <a:pPr algn="ctr">
              <a:buNone/>
            </a:pPr>
            <a:r>
              <a:rPr lang="en-GB" sz="3200" dirty="0" smtClean="0"/>
              <a:t>Useful Links</a:t>
            </a:r>
          </a:p>
          <a:p>
            <a:endParaRPr lang="de-AT" sz="2400" dirty="0" smtClean="0"/>
          </a:p>
          <a:p>
            <a:pPr>
              <a:buNone/>
            </a:pPr>
            <a:endParaRPr lang="en-GB" sz="2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fld id="{C2C408A6-66C0-4959-9F5B-45E764714EC8}" type="slidenum">
              <a:rPr lang="de-DE"/>
              <a:pPr/>
              <a:t>32</a:t>
            </a:fld>
            <a:endParaRPr lang="de-DE"/>
          </a:p>
        </p:txBody>
      </p:sp>
      <p:sp>
        <p:nvSpPr>
          <p:cNvPr id="334850" name="Rectangle 2"/>
          <p:cNvSpPr>
            <a:spLocks noGrp="1" noChangeArrowheads="1"/>
          </p:cNvSpPr>
          <p:nvPr>
            <p:ph type="title"/>
          </p:nvPr>
        </p:nvSpPr>
        <p:spPr/>
        <p:txBody>
          <a:bodyPr/>
          <a:lstStyle/>
          <a:p>
            <a:r>
              <a:rPr lang="de-DE" sz="2400" smtClean="0"/>
              <a:t>Links</a:t>
            </a:r>
            <a:endParaRPr lang="de-DE" sz="2400" dirty="0"/>
          </a:p>
        </p:txBody>
      </p:sp>
      <p:sp>
        <p:nvSpPr>
          <p:cNvPr id="334852" name="Rectangle 4"/>
          <p:cNvSpPr>
            <a:spLocks noGrp="1" noChangeArrowheads="1"/>
          </p:cNvSpPr>
          <p:nvPr>
            <p:ph type="body" idx="1"/>
          </p:nvPr>
        </p:nvSpPr>
        <p:spPr>
          <a:noFill/>
          <a:ln/>
        </p:spPr>
        <p:txBody>
          <a:bodyPr/>
          <a:lstStyle/>
          <a:p>
            <a:r>
              <a:rPr lang="en-GB" dirty="0" smtClean="0"/>
              <a:t>European Commission:</a:t>
            </a:r>
            <a:br>
              <a:rPr lang="en-GB" dirty="0" smtClean="0"/>
            </a:br>
            <a:r>
              <a:rPr lang="en-GB" dirty="0" smtClean="0">
                <a:hlinkClick r:id="rId3"/>
              </a:rPr>
              <a:t>http://ec.europa.eu/justice/gender-equality/link/index_en.htm</a:t>
            </a:r>
            <a:endParaRPr lang="en-GB" dirty="0" smtClean="0"/>
          </a:p>
          <a:p>
            <a:r>
              <a:rPr lang="en-GB" dirty="0" smtClean="0"/>
              <a:t>European Institute for Gender Equality:</a:t>
            </a:r>
            <a:br>
              <a:rPr lang="en-GB" dirty="0" smtClean="0"/>
            </a:br>
            <a:r>
              <a:rPr lang="en-GB" dirty="0" smtClean="0">
                <a:hlinkClick r:id="rId4"/>
              </a:rPr>
              <a:t>http://eige.europa.eu</a:t>
            </a:r>
            <a:endParaRPr lang="en-GB" dirty="0" smtClean="0"/>
          </a:p>
          <a:p>
            <a:r>
              <a:rPr lang="en-GB" dirty="0" err="1" smtClean="0"/>
              <a:t>GenderKompetenzZentrum</a:t>
            </a:r>
            <a:r>
              <a:rPr lang="en-GB" dirty="0" smtClean="0"/>
              <a:t> Berlin:</a:t>
            </a:r>
            <a:br>
              <a:rPr lang="en-GB" dirty="0" smtClean="0"/>
            </a:br>
            <a:r>
              <a:rPr lang="en-GB" dirty="0" smtClean="0">
                <a:hlinkClick r:id="rId5"/>
              </a:rPr>
              <a:t>http://www.genderkompetenz.info/eng.html</a:t>
            </a:r>
            <a:endParaRPr lang="en-GB" dirty="0" smtClean="0"/>
          </a:p>
          <a:p>
            <a:r>
              <a:rPr lang="en-GB" dirty="0" smtClean="0"/>
              <a:t>Department for Equal Opportunities in the Slovenian Ministry for Labour, Family, Social Affairs and Equal Opportunities: </a:t>
            </a:r>
            <a:br>
              <a:rPr lang="en-GB" dirty="0" smtClean="0"/>
            </a:br>
            <a:r>
              <a:rPr lang="en-GB" dirty="0" smtClean="0">
                <a:hlinkClick r:id="rId6"/>
              </a:rPr>
              <a:t>http://www.mddsz.gov.si/en/areas_of_work/equal_opportunities/</a:t>
            </a:r>
            <a:endParaRPr lang="en-GB" dirty="0" smtClean="0"/>
          </a:p>
          <a:p>
            <a:endParaRPr lang="en-GB" dirty="0" smtClean="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127805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fld id="{C2C408A6-66C0-4959-9F5B-45E764714EC8}" type="slidenum">
              <a:rPr lang="de-DE"/>
              <a:pPr/>
              <a:t>33</a:t>
            </a:fld>
            <a:endParaRPr lang="de-DE"/>
          </a:p>
        </p:txBody>
      </p:sp>
      <p:sp>
        <p:nvSpPr>
          <p:cNvPr id="334850" name="Rectangle 2"/>
          <p:cNvSpPr>
            <a:spLocks noGrp="1" noChangeArrowheads="1"/>
          </p:cNvSpPr>
          <p:nvPr>
            <p:ph type="title"/>
          </p:nvPr>
        </p:nvSpPr>
        <p:spPr/>
        <p:txBody>
          <a:bodyPr/>
          <a:lstStyle/>
          <a:p>
            <a:r>
              <a:rPr lang="de-DE" sz="2400" dirty="0" err="1" smtClean="0"/>
              <a:t>Contact</a:t>
            </a:r>
            <a:endParaRPr lang="de-DE" sz="2400" dirty="0"/>
          </a:p>
        </p:txBody>
      </p:sp>
      <p:sp>
        <p:nvSpPr>
          <p:cNvPr id="334852" name="Rectangle 4"/>
          <p:cNvSpPr>
            <a:spLocks noGrp="1" noChangeArrowheads="1"/>
          </p:cNvSpPr>
          <p:nvPr>
            <p:ph type="body" idx="1"/>
          </p:nvPr>
        </p:nvSpPr>
        <p:spPr>
          <a:noFill/>
          <a:ln/>
        </p:spPr>
        <p:txBody>
          <a:bodyPr/>
          <a:lstStyle/>
          <a:p>
            <a:endParaRPr lang="en-GB" dirty="0" smtClean="0"/>
          </a:p>
          <a:p>
            <a:endParaRPr lang="en-GB" dirty="0" smtClean="0"/>
          </a:p>
          <a:p>
            <a:endParaRPr lang="en-GB" dirty="0" smtClean="0"/>
          </a:p>
          <a:p>
            <a:pPr>
              <a:buNone/>
            </a:pPr>
            <a:r>
              <a:rPr lang="en-GB" dirty="0" err="1" smtClean="0"/>
              <a:t>Nadja</a:t>
            </a:r>
            <a:r>
              <a:rPr lang="en-GB" dirty="0" smtClean="0"/>
              <a:t> Bergmann, tel. +43 1 595 40 40 18, mailto: </a:t>
            </a:r>
            <a:r>
              <a:rPr lang="en-GB" dirty="0" smtClean="0">
                <a:hlinkClick r:id="rId3"/>
              </a:rPr>
              <a:t>bergmann@Lrsocialresearch.at</a:t>
            </a:r>
            <a:endParaRPr lang="en-GB" dirty="0" smtClean="0"/>
          </a:p>
          <a:p>
            <a:pPr>
              <a:buNone/>
            </a:pPr>
            <a:r>
              <a:rPr lang="en-GB" dirty="0" smtClean="0"/>
              <a:t>Barbara Willsberger, tel. 43 1 595 40 40 17 mailto: </a:t>
            </a:r>
            <a:r>
              <a:rPr lang="en-GB" dirty="0" smtClean="0">
                <a:hlinkClick r:id="rId4"/>
              </a:rPr>
              <a:t>willsberger@Lrsocialresearch.at</a:t>
            </a:r>
            <a:endParaRPr lang="en-GB" dirty="0" smtClean="0"/>
          </a:p>
          <a:p>
            <a:pPr>
              <a:buNone/>
            </a:pPr>
            <a:endParaRPr lang="en-GB" dirty="0" smtClean="0"/>
          </a:p>
          <a:p>
            <a:pPr>
              <a:buNone/>
            </a:pPr>
            <a:r>
              <a:rPr lang="en-GB" dirty="0" smtClean="0"/>
              <a:t>L&amp;R </a:t>
            </a:r>
            <a:r>
              <a:rPr lang="en-GB" dirty="0" err="1" smtClean="0"/>
              <a:t>Sozialforschung</a:t>
            </a:r>
            <a:endParaRPr lang="en-GB" dirty="0" smtClean="0"/>
          </a:p>
          <a:p>
            <a:pPr>
              <a:buNone/>
            </a:pPr>
            <a:r>
              <a:rPr lang="en-GB" dirty="0" err="1" smtClean="0"/>
              <a:t>Liniengasse</a:t>
            </a:r>
            <a:r>
              <a:rPr lang="en-GB" dirty="0" smtClean="0"/>
              <a:t> 2a/1, A-1060 Vienna</a:t>
            </a:r>
          </a:p>
          <a:p>
            <a:pPr>
              <a:buNone/>
            </a:pPr>
            <a:r>
              <a:rPr lang="en-GB" dirty="0" smtClean="0">
                <a:hlinkClick r:id="rId5"/>
              </a:rPr>
              <a:t>www.Lrsocialresearch.at</a:t>
            </a:r>
            <a:endParaRPr lang="en-GB" smtClean="0"/>
          </a:p>
          <a:p>
            <a:pPr>
              <a:buNone/>
            </a:pPr>
            <a:endParaRPr lang="en-GB" dirty="0" smtClean="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127805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fld id="{C2C408A6-66C0-4959-9F5B-45E764714EC8}" type="slidenum">
              <a:rPr lang="de-DE"/>
              <a:pPr/>
              <a:t>4</a:t>
            </a:fld>
            <a:endParaRPr lang="de-DE"/>
          </a:p>
        </p:txBody>
      </p:sp>
      <p:sp>
        <p:nvSpPr>
          <p:cNvPr id="334850" name="Rectangle 2"/>
          <p:cNvSpPr>
            <a:spLocks noGrp="1" noChangeArrowheads="1"/>
          </p:cNvSpPr>
          <p:nvPr>
            <p:ph type="title"/>
          </p:nvPr>
        </p:nvSpPr>
        <p:spPr/>
        <p:txBody>
          <a:bodyPr/>
          <a:lstStyle/>
          <a:p>
            <a:r>
              <a:rPr lang="de-AT" sz="2400" dirty="0" smtClean="0"/>
              <a:t>Gender Mainstreaming – </a:t>
            </a:r>
            <a:r>
              <a:rPr lang="de-AT" sz="2400" dirty="0" err="1" smtClean="0"/>
              <a:t>How</a:t>
            </a:r>
            <a:r>
              <a:rPr lang="de-AT" sz="2400" dirty="0" smtClean="0"/>
              <a:t> </a:t>
            </a:r>
            <a:r>
              <a:rPr lang="de-AT" sz="2400" dirty="0" err="1" smtClean="0"/>
              <a:t>to</a:t>
            </a:r>
            <a:r>
              <a:rPr lang="de-AT" sz="2400" dirty="0" smtClean="0"/>
              <a:t> </a:t>
            </a:r>
            <a:r>
              <a:rPr lang="de-AT" sz="2400" dirty="0" err="1" smtClean="0"/>
              <a:t>understand</a:t>
            </a:r>
            <a:r>
              <a:rPr lang="de-AT" sz="2400" dirty="0" smtClean="0"/>
              <a:t>?</a:t>
            </a:r>
            <a:endParaRPr lang="de-DE" sz="2400" dirty="0"/>
          </a:p>
        </p:txBody>
      </p:sp>
      <p:sp>
        <p:nvSpPr>
          <p:cNvPr id="334852" name="Rectangle 4"/>
          <p:cNvSpPr>
            <a:spLocks noGrp="1" noChangeArrowheads="1"/>
          </p:cNvSpPr>
          <p:nvPr>
            <p:ph type="body" idx="1"/>
          </p:nvPr>
        </p:nvSpPr>
        <p:spPr>
          <a:noFill/>
          <a:ln/>
        </p:spPr>
        <p:txBody>
          <a:bodyPr/>
          <a:lstStyle/>
          <a:p>
            <a:endParaRPr lang="en-GB" dirty="0" smtClean="0"/>
          </a:p>
          <a:p>
            <a:pPr>
              <a:buNone/>
            </a:pPr>
            <a:endParaRPr lang="en-GB" sz="2400" dirty="0" smtClean="0"/>
          </a:p>
          <a:p>
            <a:r>
              <a:rPr lang="en-GB" sz="2400" dirty="0"/>
              <a:t>GENDER: </a:t>
            </a:r>
            <a:r>
              <a:rPr lang="en-GB" sz="2400" dirty="0" smtClean="0"/>
              <a:t/>
            </a:r>
            <a:br>
              <a:rPr lang="en-GB" sz="2400" dirty="0" smtClean="0"/>
            </a:br>
            <a:r>
              <a:rPr lang="en-GB" sz="2400" dirty="0" smtClean="0"/>
              <a:t>social </a:t>
            </a:r>
            <a:r>
              <a:rPr lang="en-GB" sz="2400" dirty="0"/>
              <a:t>sex = Social rolls and positions of women and men in our </a:t>
            </a:r>
            <a:r>
              <a:rPr lang="en-GB" sz="2400" dirty="0" smtClean="0"/>
              <a:t>society</a:t>
            </a:r>
          </a:p>
          <a:p>
            <a:endParaRPr lang="en-GB" sz="2400" dirty="0" smtClean="0"/>
          </a:p>
          <a:p>
            <a:r>
              <a:rPr lang="en-GB" sz="2400" dirty="0"/>
              <a:t>MAINSTREAMING: </a:t>
            </a:r>
            <a:r>
              <a:rPr lang="en-GB" sz="2400" dirty="0" smtClean="0"/>
              <a:t/>
            </a:r>
            <a:br>
              <a:rPr lang="en-GB" sz="2400" dirty="0" smtClean="0"/>
            </a:br>
            <a:r>
              <a:rPr lang="en-GB" sz="2400" dirty="0" smtClean="0"/>
              <a:t>Adoption </a:t>
            </a:r>
            <a:r>
              <a:rPr lang="en-GB" sz="2400" dirty="0"/>
              <a:t>of a certain Thinking/Acting into the „</a:t>
            </a:r>
            <a:r>
              <a:rPr lang="en-GB" sz="2400" dirty="0" smtClean="0"/>
              <a:t>Mainstream“ </a:t>
            </a:r>
          </a:p>
          <a:p>
            <a:pPr>
              <a:buFont typeface="Wingdings" pitchFamily="2" charset="2"/>
              <a:buNone/>
            </a:pPr>
            <a:endParaRPr lang="de-DE"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fld id="{C2C408A6-66C0-4959-9F5B-45E764714EC8}" type="slidenum">
              <a:rPr lang="de-DE"/>
              <a:pPr/>
              <a:t>5</a:t>
            </a:fld>
            <a:endParaRPr lang="de-DE"/>
          </a:p>
        </p:txBody>
      </p:sp>
      <p:sp>
        <p:nvSpPr>
          <p:cNvPr id="334850" name="Rectangle 2"/>
          <p:cNvSpPr>
            <a:spLocks noGrp="1" noChangeArrowheads="1"/>
          </p:cNvSpPr>
          <p:nvPr>
            <p:ph type="title"/>
          </p:nvPr>
        </p:nvSpPr>
        <p:spPr/>
        <p:txBody>
          <a:bodyPr/>
          <a:lstStyle/>
          <a:p>
            <a:r>
              <a:rPr lang="de-AT" sz="2400" dirty="0" smtClean="0"/>
              <a:t>Gender Stereotypes: „</a:t>
            </a:r>
            <a:r>
              <a:rPr lang="de-AT" sz="2400" dirty="0" err="1" smtClean="0"/>
              <a:t>What</a:t>
            </a:r>
            <a:r>
              <a:rPr lang="de-AT" sz="2400" dirty="0" smtClean="0"/>
              <a:t> </a:t>
            </a:r>
            <a:r>
              <a:rPr lang="de-AT" sz="2400" dirty="0" err="1" smtClean="0"/>
              <a:t>is</a:t>
            </a:r>
            <a:r>
              <a:rPr lang="de-AT" sz="2400" dirty="0" smtClean="0"/>
              <a:t> ‚male‘, </a:t>
            </a:r>
            <a:r>
              <a:rPr lang="de-AT" sz="2400" dirty="0" err="1" smtClean="0"/>
              <a:t>what</a:t>
            </a:r>
            <a:r>
              <a:rPr lang="de-AT" sz="2400" dirty="0" smtClean="0"/>
              <a:t> </a:t>
            </a:r>
            <a:r>
              <a:rPr lang="de-AT" sz="2400" dirty="0" err="1" smtClean="0"/>
              <a:t>is</a:t>
            </a:r>
            <a:r>
              <a:rPr lang="de-AT" sz="2400" dirty="0" smtClean="0"/>
              <a:t> ;</a:t>
            </a:r>
            <a:r>
              <a:rPr lang="de-AT" sz="2400" dirty="0" err="1" smtClean="0"/>
              <a:t>female</a:t>
            </a:r>
            <a:r>
              <a:rPr lang="de-AT" sz="2400" dirty="0" smtClean="0"/>
              <a:t>‘ </a:t>
            </a:r>
            <a:r>
              <a:rPr lang="de-AT" sz="2400" dirty="0" err="1" smtClean="0"/>
              <a:t>work</a:t>
            </a:r>
            <a:r>
              <a:rPr lang="de-AT" sz="2400" dirty="0" smtClean="0"/>
              <a:t>?“</a:t>
            </a:r>
            <a:endParaRPr lang="de-DE" sz="2400" dirty="0"/>
          </a:p>
        </p:txBody>
      </p:sp>
      <p:sp>
        <p:nvSpPr>
          <p:cNvPr id="334852" name="Rectangle 4"/>
          <p:cNvSpPr>
            <a:spLocks noGrp="1" noChangeArrowheads="1"/>
          </p:cNvSpPr>
          <p:nvPr>
            <p:ph type="body" idx="1"/>
          </p:nvPr>
        </p:nvSpPr>
        <p:spPr>
          <a:noFill/>
          <a:ln/>
        </p:spPr>
        <p:txBody>
          <a:bodyPr/>
          <a:lstStyle/>
          <a:p>
            <a:endParaRPr lang="de-AT" dirty="0" smtClean="0"/>
          </a:p>
          <a:p>
            <a:pPr>
              <a:buFont typeface="Wingdings" pitchFamily="2" charset="2"/>
              <a:buNone/>
            </a:pPr>
            <a:endParaRPr lang="de-DE" dirty="0"/>
          </a:p>
        </p:txBody>
      </p:sp>
      <p:graphicFrame>
        <p:nvGraphicFramePr>
          <p:cNvPr id="2" name="Objekt 1"/>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50851893"/>
              </p:ext>
            </p:extLst>
          </p:nvPr>
        </p:nvGraphicFramePr>
        <p:xfrm>
          <a:off x="1115616" y="1124744"/>
          <a:ext cx="6248400" cy="4660900"/>
        </p:xfrm>
        <a:graphic>
          <a:graphicData uri="http://schemas.openxmlformats.org/presentationml/2006/ole">
            <p:oleObj spid="_x0000_s55335" r:id="rId4" imgW="5944115" imgH="5958095" progId="">
              <p:embed/>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fld id="{C2C408A6-66C0-4959-9F5B-45E764714EC8}" type="slidenum">
              <a:rPr lang="de-DE"/>
              <a:pPr/>
              <a:t>6</a:t>
            </a:fld>
            <a:endParaRPr lang="de-DE"/>
          </a:p>
        </p:txBody>
      </p:sp>
      <p:sp>
        <p:nvSpPr>
          <p:cNvPr id="334850" name="Rectangle 2"/>
          <p:cNvSpPr>
            <a:spLocks noGrp="1" noChangeArrowheads="1"/>
          </p:cNvSpPr>
          <p:nvPr>
            <p:ph type="title"/>
          </p:nvPr>
        </p:nvSpPr>
        <p:spPr/>
        <p:txBody>
          <a:bodyPr/>
          <a:lstStyle/>
          <a:p>
            <a:r>
              <a:rPr lang="de-AT" sz="2400" dirty="0" err="1" smtClean="0"/>
              <a:t>What</a:t>
            </a:r>
            <a:r>
              <a:rPr lang="de-AT" sz="2400" dirty="0" smtClean="0"/>
              <a:t> </a:t>
            </a:r>
            <a:r>
              <a:rPr lang="de-AT" sz="2400" dirty="0" err="1" smtClean="0"/>
              <a:t>does</a:t>
            </a:r>
            <a:r>
              <a:rPr lang="de-AT" sz="2400" dirty="0" smtClean="0"/>
              <a:t> </a:t>
            </a:r>
            <a:r>
              <a:rPr lang="de-AT" sz="2400" dirty="0" err="1" smtClean="0"/>
              <a:t>it</a:t>
            </a:r>
            <a:r>
              <a:rPr lang="de-AT" sz="2400" dirty="0" smtClean="0"/>
              <a:t> </a:t>
            </a:r>
            <a:r>
              <a:rPr lang="de-AT" sz="2400" dirty="0" err="1" smtClean="0"/>
              <a:t>mean</a:t>
            </a:r>
            <a:r>
              <a:rPr lang="de-AT" sz="2400" dirty="0" smtClean="0"/>
              <a:t>?</a:t>
            </a:r>
            <a:endParaRPr lang="de-DE" sz="2400" dirty="0"/>
          </a:p>
        </p:txBody>
      </p:sp>
      <p:sp>
        <p:nvSpPr>
          <p:cNvPr id="334852" name="Rectangle 4"/>
          <p:cNvSpPr>
            <a:spLocks noGrp="1" noChangeArrowheads="1"/>
          </p:cNvSpPr>
          <p:nvPr>
            <p:ph type="body" idx="1"/>
          </p:nvPr>
        </p:nvSpPr>
        <p:spPr>
          <a:noFill/>
          <a:ln/>
        </p:spPr>
        <p:txBody>
          <a:bodyPr/>
          <a:lstStyle/>
          <a:p>
            <a:endParaRPr lang="en-GB" dirty="0" smtClean="0"/>
          </a:p>
          <a:p>
            <a:endParaRPr lang="en-GB" dirty="0"/>
          </a:p>
          <a:p>
            <a:r>
              <a:rPr lang="en-GB" sz="2400" dirty="0" smtClean="0"/>
              <a:t>Gender </a:t>
            </a:r>
            <a:r>
              <a:rPr lang="en-GB" sz="2400" dirty="0"/>
              <a:t>Mainstreaming is therefore a process-oriented cross-sectional task. Comprising systematic stages of analysis, implementation and controlling, it relates to all decision-making processes in all </a:t>
            </a:r>
            <a:r>
              <a:rPr lang="en-GB" sz="2400" dirty="0" smtClean="0"/>
              <a:t>subject </a:t>
            </a:r>
            <a:r>
              <a:rPr lang="en-GB" sz="2400" dirty="0"/>
              <a:t>areas and impacts on all policy fields at all levels</a:t>
            </a:r>
            <a:r>
              <a:rPr lang="en-GB" sz="2400" dirty="0" smtClean="0"/>
              <a:t>. </a:t>
            </a:r>
            <a:br>
              <a:rPr lang="en-GB" sz="2400" dirty="0" smtClean="0"/>
            </a:br>
            <a:r>
              <a:rPr lang="en-GB" dirty="0" smtClean="0"/>
              <a:t>(Source </a:t>
            </a:r>
            <a:r>
              <a:rPr lang="en-GB" dirty="0" err="1" smtClean="0"/>
              <a:t>GenderkompetenzZentrum</a:t>
            </a:r>
            <a:r>
              <a:rPr lang="en-GB" dirty="0" smtClean="0"/>
              <a:t>)</a:t>
            </a:r>
          </a:p>
          <a:p>
            <a:endParaRPr lang="en-GB" dirty="0" smtClean="0"/>
          </a:p>
          <a:p>
            <a:r>
              <a:rPr lang="en-GB" sz="2400" dirty="0"/>
              <a:t>To recognise and consider social inequality of men and women („Gender“) in all fields and in all decisions</a:t>
            </a:r>
          </a:p>
          <a:p>
            <a:endParaRPr lang="de-AT" dirty="0" smtClean="0"/>
          </a:p>
          <a:p>
            <a:endParaRPr lang="en-GB"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58565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Foliennummernplatzhalter 3"/>
          <p:cNvSpPr>
            <a:spLocks noGrp="1"/>
          </p:cNvSpPr>
          <p:nvPr>
            <p:ph type="sldNum" sz="quarter" idx="10"/>
          </p:nvPr>
        </p:nvSpPr>
        <p:spPr/>
        <p:txBody>
          <a:bodyPr/>
          <a:lstStyle/>
          <a:p>
            <a:fld id="{25C82E05-092A-4005-A3D0-C15EF097C995}" type="slidenum">
              <a:rPr lang="de-DE"/>
              <a:pPr/>
              <a:t>7</a:t>
            </a:fld>
            <a:endParaRPr lang="de-DE"/>
          </a:p>
        </p:txBody>
      </p:sp>
      <p:sp>
        <p:nvSpPr>
          <p:cNvPr id="335874" name="Rectangle 2"/>
          <p:cNvSpPr>
            <a:spLocks noGrp="1" noChangeArrowheads="1"/>
          </p:cNvSpPr>
          <p:nvPr>
            <p:ph type="title"/>
          </p:nvPr>
        </p:nvSpPr>
        <p:spPr>
          <a:xfrm>
            <a:off x="899592" y="188913"/>
            <a:ext cx="7812608" cy="511175"/>
          </a:xfrm>
        </p:spPr>
        <p:txBody>
          <a:bodyPr/>
          <a:lstStyle/>
          <a:p>
            <a:r>
              <a:rPr lang="de-DE" dirty="0" smtClean="0"/>
              <a:t>House </a:t>
            </a:r>
            <a:r>
              <a:rPr lang="de-DE" dirty="0" err="1" smtClean="0"/>
              <a:t>of</a:t>
            </a:r>
            <a:r>
              <a:rPr lang="de-DE" dirty="0" smtClean="0"/>
              <a:t> Gender Mainstreaming</a:t>
            </a:r>
            <a:endParaRPr lang="de-DE" dirty="0"/>
          </a:p>
        </p:txBody>
      </p:sp>
      <p:sp>
        <p:nvSpPr>
          <p:cNvPr id="335876" name="Rectangle 4"/>
          <p:cNvSpPr>
            <a:spLocks noChangeArrowheads="1"/>
          </p:cNvSpPr>
          <p:nvPr/>
        </p:nvSpPr>
        <p:spPr bwMode="auto">
          <a:xfrm>
            <a:off x="0" y="2057400"/>
            <a:ext cx="9144000" cy="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wrap="none" anchor="ctr">
            <a:spAutoFit/>
          </a:bodyPr>
          <a:lstStyle/>
          <a:p>
            <a:endParaRPr lang="de-AT"/>
          </a:p>
        </p:txBody>
      </p:sp>
      <p:sp>
        <p:nvSpPr>
          <p:cNvPr id="10" name="Text Box 8"/>
          <p:cNvSpPr txBox="1">
            <a:spLocks noChangeArrowheads="1"/>
          </p:cNvSpPr>
          <p:nvPr/>
        </p:nvSpPr>
        <p:spPr bwMode="auto">
          <a:xfrm>
            <a:off x="1524000" y="3276600"/>
            <a:ext cx="6096000" cy="45720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a:spAutoFit/>
          </a:bodyPr>
          <a:lstStyle/>
          <a:p>
            <a:endParaRPr lang="en-US" altLang="en-US" sz="2400"/>
          </a:p>
        </p:txBody>
      </p:sp>
      <p:sp>
        <p:nvSpPr>
          <p:cNvPr id="11" name="AutoShape 12"/>
          <p:cNvSpPr>
            <a:spLocks noChangeArrowheads="1"/>
          </p:cNvSpPr>
          <p:nvPr/>
        </p:nvSpPr>
        <p:spPr bwMode="auto">
          <a:xfrm>
            <a:off x="1905000" y="2063496"/>
            <a:ext cx="5257800" cy="1219200"/>
          </a:xfrm>
          <a:prstGeom prst="triangle">
            <a:avLst>
              <a:gd name="adj" fmla="val 50000"/>
            </a:avLst>
          </a:prstGeom>
          <a:solidFill>
            <a:srgbClr val="EC0000"/>
          </a:solidFill>
          <a:ln w="9525">
            <a:solidFill>
              <a:schemeClr val="tx1"/>
            </a:solidFill>
            <a:miter lim="800000"/>
            <a:headEnd/>
            <a:tailEnd/>
          </a:ln>
          <a:effectLst/>
          <a:extLs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wrap="none" anchor="ctr"/>
          <a:lstStyle/>
          <a:p>
            <a:endParaRPr lang="en-GB"/>
          </a:p>
        </p:txBody>
      </p:sp>
      <p:sp>
        <p:nvSpPr>
          <p:cNvPr id="12" name="Rectangle 13"/>
          <p:cNvSpPr>
            <a:spLocks noChangeArrowheads="1"/>
          </p:cNvSpPr>
          <p:nvPr/>
        </p:nvSpPr>
        <p:spPr bwMode="auto">
          <a:xfrm>
            <a:off x="2385060" y="3429000"/>
            <a:ext cx="2133600" cy="2057400"/>
          </a:xfrm>
          <a:prstGeom prst="rect">
            <a:avLst/>
          </a:prstGeom>
          <a:solidFill>
            <a:srgbClr val="EC0000"/>
          </a:solidFill>
          <a:ln w="9525">
            <a:solidFill>
              <a:schemeClr val="tx1"/>
            </a:solidFill>
            <a:miter lim="800000"/>
            <a:headEnd/>
            <a:tailEnd/>
          </a:ln>
          <a:effectLst/>
          <a:extLs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wrap="none" anchor="ctr"/>
          <a:lstStyle/>
          <a:p>
            <a:endParaRPr lang="en-GB"/>
          </a:p>
        </p:txBody>
      </p:sp>
      <p:sp>
        <p:nvSpPr>
          <p:cNvPr id="13" name="Rectangle 14"/>
          <p:cNvSpPr>
            <a:spLocks noChangeArrowheads="1"/>
          </p:cNvSpPr>
          <p:nvPr/>
        </p:nvSpPr>
        <p:spPr bwMode="auto">
          <a:xfrm>
            <a:off x="4739640" y="3429000"/>
            <a:ext cx="2133600" cy="2057400"/>
          </a:xfrm>
          <a:prstGeom prst="rect">
            <a:avLst/>
          </a:prstGeom>
          <a:solidFill>
            <a:srgbClr val="EC0000"/>
          </a:solidFill>
          <a:ln w="9525">
            <a:solidFill>
              <a:schemeClr val="tx1"/>
            </a:solidFill>
            <a:miter lim="800000"/>
            <a:headEnd/>
            <a:tailEnd/>
          </a:ln>
          <a:effectLst/>
          <a:extLs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wrap="none" anchor="ctr"/>
          <a:lstStyle/>
          <a:p>
            <a:endParaRPr lang="en-GB"/>
          </a:p>
        </p:txBody>
      </p:sp>
      <p:sp>
        <p:nvSpPr>
          <p:cNvPr id="14" name="Text Box 15"/>
          <p:cNvSpPr txBox="1">
            <a:spLocks noChangeArrowheads="1"/>
          </p:cNvSpPr>
          <p:nvPr/>
        </p:nvSpPr>
        <p:spPr bwMode="auto">
          <a:xfrm>
            <a:off x="2475124" y="3547408"/>
            <a:ext cx="1981200" cy="1938992"/>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a:spAutoFit/>
          </a:bodyPr>
          <a:lstStyle/>
          <a:p>
            <a:pPr algn="ctr">
              <a:spcBef>
                <a:spcPct val="50000"/>
              </a:spcBef>
            </a:pPr>
            <a:r>
              <a:rPr lang="de-DE" altLang="en-US" b="1" dirty="0" err="1" smtClean="0"/>
              <a:t>Specific</a:t>
            </a:r>
            <a:r>
              <a:rPr lang="de-DE" altLang="en-US" b="1" dirty="0" smtClean="0"/>
              <a:t> </a:t>
            </a:r>
            <a:r>
              <a:rPr lang="de-DE" altLang="en-US" b="1" dirty="0" err="1" smtClean="0"/>
              <a:t>measures</a:t>
            </a:r>
            <a:r>
              <a:rPr lang="de-DE" altLang="en-US" b="1" dirty="0" smtClean="0"/>
              <a:t>/</a:t>
            </a:r>
            <a:br>
              <a:rPr lang="de-DE" altLang="en-US" b="1" dirty="0" smtClean="0"/>
            </a:br>
            <a:r>
              <a:rPr lang="de-DE" altLang="en-US" b="1" dirty="0" err="1" smtClean="0"/>
              <a:t>projects</a:t>
            </a:r>
            <a:r>
              <a:rPr lang="de-DE" altLang="en-US" b="1" dirty="0" smtClean="0"/>
              <a:t> </a:t>
            </a:r>
            <a:r>
              <a:rPr lang="de-DE" altLang="en-US" b="1" dirty="0" err="1" smtClean="0"/>
              <a:t>for</a:t>
            </a:r>
            <a:r>
              <a:rPr lang="de-DE" altLang="en-US" b="1" dirty="0" smtClean="0"/>
              <a:t> </a:t>
            </a:r>
            <a:br>
              <a:rPr lang="de-DE" altLang="en-US" b="1" dirty="0" smtClean="0"/>
            </a:br>
            <a:r>
              <a:rPr lang="de-DE" altLang="en-US" b="1" dirty="0" err="1" smtClean="0"/>
              <a:t>women</a:t>
            </a:r>
            <a:r>
              <a:rPr lang="de-DE" altLang="en-US" b="1" dirty="0" smtClean="0"/>
              <a:t> </a:t>
            </a:r>
            <a:r>
              <a:rPr lang="de-DE" altLang="en-US" b="1" dirty="0" err="1" smtClean="0"/>
              <a:t>and</a:t>
            </a:r>
            <a:r>
              <a:rPr lang="de-DE" altLang="en-US" b="1" dirty="0" smtClean="0"/>
              <a:t> </a:t>
            </a:r>
            <a:r>
              <a:rPr lang="de-DE" altLang="en-US" b="1" dirty="0" err="1" smtClean="0"/>
              <a:t>men</a:t>
            </a:r>
            <a:r>
              <a:rPr lang="de-DE" altLang="en-US" b="1" dirty="0" smtClean="0"/>
              <a:t> </a:t>
            </a:r>
            <a:endParaRPr lang="de-DE" altLang="en-US" b="1" dirty="0"/>
          </a:p>
        </p:txBody>
      </p:sp>
      <p:sp>
        <p:nvSpPr>
          <p:cNvPr id="15" name="Text Box 16"/>
          <p:cNvSpPr txBox="1">
            <a:spLocks noChangeArrowheads="1"/>
          </p:cNvSpPr>
          <p:nvPr/>
        </p:nvSpPr>
        <p:spPr bwMode="auto">
          <a:xfrm>
            <a:off x="4800600" y="3847095"/>
            <a:ext cx="2057400" cy="156966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a:spAutoFit/>
          </a:bodyPr>
          <a:lstStyle/>
          <a:p>
            <a:pPr algn="ctr">
              <a:spcBef>
                <a:spcPct val="50000"/>
              </a:spcBef>
            </a:pPr>
            <a:r>
              <a:rPr lang="de-DE" altLang="en-US" b="1" dirty="0"/>
              <a:t>Gender Mainstreaming </a:t>
            </a:r>
            <a:r>
              <a:rPr lang="de-DE" altLang="en-US" b="1" dirty="0" smtClean="0"/>
              <a:t>in all </a:t>
            </a:r>
            <a:r>
              <a:rPr lang="de-DE" altLang="en-US" b="1" dirty="0" err="1" smtClean="0"/>
              <a:t>measures</a:t>
            </a:r>
            <a:r>
              <a:rPr lang="de-DE" altLang="en-US" b="1" dirty="0" smtClean="0"/>
              <a:t> </a:t>
            </a:r>
            <a:r>
              <a:rPr lang="de-DE" altLang="en-US" b="1" dirty="0" err="1" smtClean="0"/>
              <a:t>and</a:t>
            </a:r>
            <a:r>
              <a:rPr lang="de-DE" altLang="en-US" b="1" dirty="0" smtClean="0"/>
              <a:t> </a:t>
            </a:r>
            <a:r>
              <a:rPr lang="de-DE" altLang="en-US" b="1" dirty="0" err="1" smtClean="0"/>
              <a:t>projects</a:t>
            </a:r>
            <a:endParaRPr lang="de-DE" altLang="en-US" b="1" dirty="0"/>
          </a:p>
        </p:txBody>
      </p:sp>
      <p:sp>
        <p:nvSpPr>
          <p:cNvPr id="17" name="Text Box 19"/>
          <p:cNvSpPr txBox="1">
            <a:spLocks noChangeArrowheads="1"/>
          </p:cNvSpPr>
          <p:nvPr/>
        </p:nvSpPr>
        <p:spPr bwMode="auto">
          <a:xfrm>
            <a:off x="2895600" y="2828544"/>
            <a:ext cx="3505200" cy="45720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a:spAutoFit/>
          </a:bodyPr>
          <a:lstStyle/>
          <a:p>
            <a:pPr algn="ctr">
              <a:spcBef>
                <a:spcPct val="50000"/>
              </a:spcBef>
            </a:pPr>
            <a:r>
              <a:rPr lang="de-DE" altLang="en-US" sz="2400" b="1" dirty="0"/>
              <a:t>Gender Mainstreaming</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fld id="{C2C408A6-66C0-4959-9F5B-45E764714EC8}" type="slidenum">
              <a:rPr lang="de-DE"/>
              <a:pPr/>
              <a:t>8</a:t>
            </a:fld>
            <a:endParaRPr lang="de-DE"/>
          </a:p>
        </p:txBody>
      </p:sp>
      <p:sp>
        <p:nvSpPr>
          <p:cNvPr id="334850" name="Rectangle 2"/>
          <p:cNvSpPr>
            <a:spLocks noGrp="1" noChangeArrowheads="1"/>
          </p:cNvSpPr>
          <p:nvPr>
            <p:ph type="title"/>
          </p:nvPr>
        </p:nvSpPr>
        <p:spPr/>
        <p:txBody>
          <a:bodyPr/>
          <a:lstStyle/>
          <a:p>
            <a:pPr algn="ctr"/>
            <a:r>
              <a:rPr lang="de-AT" dirty="0" smtClean="0"/>
              <a:t>Gender Mainstreaming </a:t>
            </a:r>
            <a:endParaRPr lang="de-DE" dirty="0"/>
          </a:p>
        </p:txBody>
      </p:sp>
      <p:sp>
        <p:nvSpPr>
          <p:cNvPr id="334852" name="Rectangle 4"/>
          <p:cNvSpPr>
            <a:spLocks noGrp="1" noChangeArrowheads="1"/>
          </p:cNvSpPr>
          <p:nvPr>
            <p:ph type="body" idx="1"/>
          </p:nvPr>
        </p:nvSpPr>
        <p:spPr>
          <a:noFill/>
          <a:ln/>
        </p:spPr>
        <p:txBody>
          <a:bodyPr/>
          <a:lstStyle/>
          <a:p>
            <a:endParaRPr lang="en-GB" dirty="0" smtClean="0"/>
          </a:p>
          <a:p>
            <a:endParaRPr lang="en-GB" sz="2800" dirty="0" smtClean="0"/>
          </a:p>
          <a:p>
            <a:endParaRPr lang="en-GB" sz="2800" dirty="0" smtClean="0"/>
          </a:p>
          <a:p>
            <a:pPr algn="ctr">
              <a:buNone/>
            </a:pPr>
            <a:r>
              <a:rPr lang="en-GB" sz="3200" dirty="0" smtClean="0"/>
              <a:t>Why???</a:t>
            </a:r>
          </a:p>
          <a:p>
            <a:endParaRPr lang="de-AT" sz="2400" dirty="0" smtClean="0"/>
          </a:p>
          <a:p>
            <a:pPr>
              <a:buNone/>
            </a:pPr>
            <a:endParaRPr lang="en-GB"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fld id="{C2C408A6-66C0-4959-9F5B-45E764714EC8}" type="slidenum">
              <a:rPr lang="de-DE"/>
              <a:pPr/>
              <a:t>9</a:t>
            </a:fld>
            <a:endParaRPr lang="de-DE"/>
          </a:p>
        </p:txBody>
      </p:sp>
      <p:sp>
        <p:nvSpPr>
          <p:cNvPr id="334850" name="Rectangle 2"/>
          <p:cNvSpPr>
            <a:spLocks noGrp="1" noChangeArrowheads="1"/>
          </p:cNvSpPr>
          <p:nvPr>
            <p:ph type="title"/>
          </p:nvPr>
        </p:nvSpPr>
        <p:spPr/>
        <p:txBody>
          <a:bodyPr/>
          <a:lstStyle/>
          <a:p>
            <a:r>
              <a:rPr lang="en-GB" sz="2400" dirty="0" smtClean="0"/>
              <a:t>Why Gender Mainstreaming – the EU-framework I</a:t>
            </a:r>
            <a:endParaRPr lang="de-DE" sz="2400" dirty="0"/>
          </a:p>
        </p:txBody>
      </p:sp>
      <p:sp>
        <p:nvSpPr>
          <p:cNvPr id="334852" name="Rectangle 4"/>
          <p:cNvSpPr>
            <a:spLocks noGrp="1" noChangeArrowheads="1"/>
          </p:cNvSpPr>
          <p:nvPr>
            <p:ph type="body" idx="1"/>
          </p:nvPr>
        </p:nvSpPr>
        <p:spPr>
          <a:noFill/>
          <a:ln/>
        </p:spPr>
        <p:txBody>
          <a:bodyPr/>
          <a:lstStyle/>
          <a:p>
            <a:endParaRPr lang="en-GB" dirty="0" smtClean="0"/>
          </a:p>
          <a:p>
            <a:r>
              <a:rPr lang="en-GB" dirty="0" smtClean="0"/>
              <a:t>Equality between women and men is one of the European Union's founding values. It goes back to 1957 when the principle of equal pay for equal work became part of the Treaty of Rome.</a:t>
            </a:r>
          </a:p>
          <a:p>
            <a:r>
              <a:rPr lang="de-DE" dirty="0" err="1" smtClean="0"/>
              <a:t>Although</a:t>
            </a:r>
            <a:r>
              <a:rPr lang="de-DE" dirty="0" smtClean="0"/>
              <a:t> </a:t>
            </a:r>
            <a:r>
              <a:rPr lang="de-DE" dirty="0" err="1" smtClean="0"/>
              <a:t>inequalities</a:t>
            </a:r>
            <a:r>
              <a:rPr lang="de-DE" dirty="0" smtClean="0"/>
              <a:t> still </a:t>
            </a:r>
            <a:r>
              <a:rPr lang="de-DE" dirty="0" err="1" smtClean="0"/>
              <a:t>exist</a:t>
            </a:r>
            <a:r>
              <a:rPr lang="de-DE" dirty="0" smtClean="0"/>
              <a:t>, </a:t>
            </a:r>
            <a:r>
              <a:rPr lang="de-DE" dirty="0" err="1" smtClean="0"/>
              <a:t>the</a:t>
            </a:r>
            <a:r>
              <a:rPr lang="de-DE" dirty="0" smtClean="0"/>
              <a:t> EU has </a:t>
            </a:r>
            <a:r>
              <a:rPr lang="de-DE" dirty="0" err="1" smtClean="0"/>
              <a:t>made</a:t>
            </a:r>
            <a:r>
              <a:rPr lang="de-DE" dirty="0" smtClean="0"/>
              <a:t> </a:t>
            </a:r>
            <a:r>
              <a:rPr lang="de-DE" dirty="0" err="1" smtClean="0"/>
              <a:t>progress</a:t>
            </a:r>
            <a:r>
              <a:rPr lang="de-DE" dirty="0" smtClean="0"/>
              <a:t> </a:t>
            </a:r>
            <a:r>
              <a:rPr lang="de-DE" dirty="0" err="1" smtClean="0"/>
              <a:t>over</a:t>
            </a:r>
            <a:r>
              <a:rPr lang="de-DE" dirty="0" smtClean="0"/>
              <a:t> </a:t>
            </a:r>
            <a:r>
              <a:rPr lang="de-DE" dirty="0" err="1" smtClean="0"/>
              <a:t>the</a:t>
            </a:r>
            <a:r>
              <a:rPr lang="de-DE" dirty="0" smtClean="0"/>
              <a:t> last </a:t>
            </a:r>
            <a:r>
              <a:rPr lang="de-DE" dirty="0" err="1" smtClean="0"/>
              <a:t>decades</a:t>
            </a:r>
            <a:r>
              <a:rPr lang="de-DE" dirty="0" smtClean="0"/>
              <a:t>, </a:t>
            </a:r>
            <a:r>
              <a:rPr lang="de-DE" dirty="0" err="1" smtClean="0"/>
              <a:t>because</a:t>
            </a:r>
            <a:r>
              <a:rPr lang="de-DE" dirty="0" smtClean="0"/>
              <a:t> of</a:t>
            </a:r>
          </a:p>
          <a:p>
            <a:pPr lvl="1"/>
            <a:r>
              <a:rPr lang="de-DE" dirty="0" smtClean="0"/>
              <a:t> </a:t>
            </a:r>
            <a:r>
              <a:rPr lang="de-DE" dirty="0" err="1" smtClean="0"/>
              <a:t>equal</a:t>
            </a:r>
            <a:r>
              <a:rPr lang="de-DE" dirty="0" smtClean="0"/>
              <a:t> </a:t>
            </a:r>
            <a:r>
              <a:rPr lang="de-DE" dirty="0" err="1" smtClean="0"/>
              <a:t>treatment</a:t>
            </a:r>
            <a:r>
              <a:rPr lang="de-DE" dirty="0" smtClean="0"/>
              <a:t> </a:t>
            </a:r>
            <a:r>
              <a:rPr lang="de-DE" dirty="0" err="1" smtClean="0"/>
              <a:t>legislation</a:t>
            </a:r>
            <a:endParaRPr lang="de-DE" dirty="0" smtClean="0"/>
          </a:p>
          <a:p>
            <a:pPr lvl="1"/>
            <a:r>
              <a:rPr lang="de-DE" dirty="0" err="1" smtClean="0"/>
              <a:t>gender</a:t>
            </a:r>
            <a:r>
              <a:rPr lang="de-DE" dirty="0" smtClean="0"/>
              <a:t> </a:t>
            </a:r>
            <a:r>
              <a:rPr lang="de-DE" dirty="0" err="1" smtClean="0"/>
              <a:t>mainstreaming</a:t>
            </a:r>
            <a:endParaRPr lang="de-DE" dirty="0" smtClean="0"/>
          </a:p>
          <a:p>
            <a:pPr lvl="1"/>
            <a:r>
              <a:rPr lang="de-DE" dirty="0" err="1" smtClean="0"/>
              <a:t>specific</a:t>
            </a:r>
            <a:r>
              <a:rPr lang="de-DE" dirty="0" smtClean="0"/>
              <a:t> </a:t>
            </a:r>
            <a:r>
              <a:rPr lang="de-DE" dirty="0" err="1" smtClean="0"/>
              <a:t>measures</a:t>
            </a:r>
            <a:r>
              <a:rPr lang="de-DE" dirty="0" smtClean="0"/>
              <a:t> </a:t>
            </a:r>
            <a:r>
              <a:rPr lang="de-DE" dirty="0" err="1" smtClean="0"/>
              <a:t>for</a:t>
            </a:r>
            <a:r>
              <a:rPr lang="de-DE" dirty="0" smtClean="0"/>
              <a:t> </a:t>
            </a:r>
            <a:r>
              <a:rPr lang="de-DE" dirty="0" err="1" smtClean="0"/>
              <a:t>the</a:t>
            </a:r>
            <a:r>
              <a:rPr lang="de-DE" dirty="0" smtClean="0"/>
              <a:t> </a:t>
            </a:r>
            <a:r>
              <a:rPr lang="de-DE" dirty="0" err="1" smtClean="0"/>
              <a:t>advancement</a:t>
            </a:r>
            <a:r>
              <a:rPr lang="de-DE" dirty="0" smtClean="0"/>
              <a:t> of </a:t>
            </a:r>
            <a:r>
              <a:rPr lang="de-DE" dirty="0" err="1" smtClean="0"/>
              <a:t>women</a:t>
            </a:r>
            <a:endParaRPr lang="en-GB"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65203751"/>
      </p:ext>
    </p:extLst>
  </p:cSld>
  <p:clrMapOvr>
    <a:masterClrMapping/>
  </p:clrMapOvr>
  <p:timing>
    <p:tnLst>
      <p:par>
        <p:cTn id="1" dur="indefinite" restart="never" nodeType="tmRoot"/>
      </p:par>
    </p:tnLst>
  </p:timing>
</p:sld>
</file>

<file path=ppt/theme/theme1.xml><?xml version="1.0" encoding="utf-8"?>
<a:theme xmlns:a="http://schemas.openxmlformats.org/drawingml/2006/main" name="Vorlage L&amp;R 2014">
  <a:themeElements>
    <a:clrScheme name="">
      <a:dk1>
        <a:srgbClr val="000000"/>
      </a:dk1>
      <a:lt1>
        <a:srgbClr val="FFFFFF"/>
      </a:lt1>
      <a:dk2>
        <a:srgbClr val="A6173B"/>
      </a:dk2>
      <a:lt2>
        <a:srgbClr val="666369"/>
      </a:lt2>
      <a:accent1>
        <a:srgbClr val="DBDADC"/>
      </a:accent1>
      <a:accent2>
        <a:srgbClr val="D49486"/>
      </a:accent2>
      <a:accent3>
        <a:srgbClr val="FFFFFF"/>
      </a:accent3>
      <a:accent4>
        <a:srgbClr val="000000"/>
      </a:accent4>
      <a:accent5>
        <a:srgbClr val="EAEAEB"/>
      </a:accent5>
      <a:accent6>
        <a:srgbClr val="C08679"/>
      </a:accent6>
      <a:hlink>
        <a:srgbClr val="CCCCFF"/>
      </a:hlink>
      <a:folHlink>
        <a:srgbClr val="B5B3B7"/>
      </a:folHlink>
    </a:clrScheme>
    <a:fontScheme name="Vorlage L&amp;R 2008">
      <a:majorFont>
        <a:latin typeface="Arial Narrow"/>
        <a:ea typeface=""/>
        <a:cs typeface=""/>
      </a:majorFont>
      <a:minorFont>
        <a:latin typeface="Arial Narrow"/>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http://schemas.openxmlformats.org/drawingml/2006/main" xmlns:a14="http://schemas.microsoft.com/office/drawing/2010/main">
              <a:solidFill>
                <a:schemeClr val="accent1"/>
              </a:solidFill>
            </a14:hiddenFill>
          </a:ext>
          <a:ext uri="{91240B29-F687-4F45-9708-019B960494DF}">
            <a14:hiddenLine xmlns="" xmlns:a="http://schemas.openxmlformats.org/drawingml/2006/main"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http://schemas.openxmlformats.org/drawingml/2006/main"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http://schemas.openxmlformats.org/drawingml/2006/main" xmlns:a14="http://schemas.microsoft.com/office/drawing/2010/main">
              <a:solidFill>
                <a:schemeClr val="accent1"/>
              </a:solidFill>
            </a14:hiddenFill>
          </a:ext>
          <a:ext uri="{91240B29-F687-4F45-9708-019B960494DF}">
            <a14:hiddenLine xmlns="" xmlns:a="http://schemas.openxmlformats.org/drawingml/2006/main"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http://schemas.openxmlformats.org/drawingml/2006/main"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Vorlage L&amp;R 2008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Vorlage L&amp;R 2008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orlage L&amp;R 2008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orlage L&amp;R 2008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orlage L&amp;R 200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orlage L&amp;R 200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Vorlage L&amp;R 200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Vorlage L&amp;R 2008 8">
        <a:dk1>
          <a:srgbClr val="000000"/>
        </a:dk1>
        <a:lt1>
          <a:srgbClr val="FFFFFF"/>
        </a:lt1>
        <a:dk2>
          <a:srgbClr val="CE0025"/>
        </a:dk2>
        <a:lt2>
          <a:srgbClr val="464646"/>
        </a:lt2>
        <a:accent1>
          <a:srgbClr val="E1E1E1"/>
        </a:accent1>
        <a:accent2>
          <a:srgbClr val="3333CC"/>
        </a:accent2>
        <a:accent3>
          <a:srgbClr val="FFFFFF"/>
        </a:accent3>
        <a:accent4>
          <a:srgbClr val="000000"/>
        </a:accent4>
        <a:accent5>
          <a:srgbClr val="EEEEEE"/>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Vorlage L&amp;R 2014</Template>
  <TotalTime>0</TotalTime>
  <Words>3161</Words>
  <Application>Microsoft Office PowerPoint</Application>
  <PresentationFormat>Bildschirmpräsentation (4:3)</PresentationFormat>
  <Paragraphs>333</Paragraphs>
  <Slides>33</Slides>
  <Notes>33</Notes>
  <HiddenSlides>0</HiddenSlides>
  <MMClips>0</MMClips>
  <ScaleCrop>false</ScaleCrop>
  <HeadingPairs>
    <vt:vector size="6" baseType="variant">
      <vt:variant>
        <vt:lpstr>Entwurfsvorlage</vt:lpstr>
      </vt:variant>
      <vt:variant>
        <vt:i4>1</vt:i4>
      </vt:variant>
      <vt:variant>
        <vt:lpstr>Eingebettete OLE-Server</vt:lpstr>
      </vt:variant>
      <vt:variant>
        <vt:i4>0</vt:i4>
      </vt:variant>
      <vt:variant>
        <vt:lpstr>Folientitel</vt:lpstr>
      </vt:variant>
      <vt:variant>
        <vt:i4>33</vt:i4>
      </vt:variant>
    </vt:vector>
  </HeadingPairs>
  <TitlesOfParts>
    <vt:vector size="34" baseType="lpstr">
      <vt:lpstr>Vorlage L&amp;R 2014</vt:lpstr>
      <vt:lpstr>Gender Mainstreaming</vt:lpstr>
      <vt:lpstr>Structure </vt:lpstr>
      <vt:lpstr>Gender Mainstreaming </vt:lpstr>
      <vt:lpstr>Gender Mainstreaming – How to understand?</vt:lpstr>
      <vt:lpstr>Gender Stereotypes: „What is ‚male‘, what is ;female‘ work?“</vt:lpstr>
      <vt:lpstr>What does it mean?</vt:lpstr>
      <vt:lpstr>House of Gender Mainstreaming</vt:lpstr>
      <vt:lpstr>Gender Mainstreaming </vt:lpstr>
      <vt:lpstr>Why Gender Mainstreaming – the EU-framework I</vt:lpstr>
      <vt:lpstr>Why Gender Mainstreaming – the EU-framework II</vt:lpstr>
      <vt:lpstr>Why Gender Mainstreaming – the legal framework</vt:lpstr>
      <vt:lpstr>Why Gender Mainstreaming – the legal framework II</vt:lpstr>
      <vt:lpstr>Why Gender Mainstreaming</vt:lpstr>
      <vt:lpstr>Gender Perspective in the Field of Employment</vt:lpstr>
      <vt:lpstr>Unemployment rate</vt:lpstr>
      <vt:lpstr>Gender Mainstreaming </vt:lpstr>
      <vt:lpstr>Preconditions for Gender Mainstreaming</vt:lpstr>
      <vt:lpstr>Gender Mainstreaming and ESF – different levels</vt:lpstr>
      <vt:lpstr>Examples for GM-criteria within ESF-projects</vt:lpstr>
      <vt:lpstr>4 Steps for the Implementation</vt:lpstr>
      <vt:lpstr>Gender Mainstreaming </vt:lpstr>
      <vt:lpstr>Gender Mainstreaming </vt:lpstr>
      <vt:lpstr>Gender Mainstreaming in the Public Employment Service Austria (PES; Arbeitsmarktservice, AMS) </vt:lpstr>
      <vt:lpstr>ESF Austria 2000 – 2007 </vt:lpstr>
      <vt:lpstr>Gender Mainstreaming in the Public Employment Service Austria (PES; Arbeitsmarktservice, AMS) </vt:lpstr>
      <vt:lpstr>Promotion of women and gender mainstreaming in the Vienna Business Agency</vt:lpstr>
      <vt:lpstr>GeM Co-ordination Unit in the ESF in Austria 2000-2007 </vt:lpstr>
      <vt:lpstr>GeM Co-ordination Unit in the ESF in Austria 2000-2007 </vt:lpstr>
      <vt:lpstr>Supra-Company Apprenticeship </vt:lpstr>
      <vt:lpstr>Questions for the Working Groups</vt:lpstr>
      <vt:lpstr>Gender Mainstreaming </vt:lpstr>
      <vt:lpstr>Links</vt:lpstr>
      <vt:lpstr>Contact</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Gender Mainstreaming</dc:title>
  <dc:creator>Barbara Willsberger</dc:creator>
  <cp:keywords>v1.06</cp:keywords>
  <dc:description>erstellt von:_x000d_
L&amp;R Social Research Wien</dc:description>
  <cp:lastModifiedBy>Barbara Willsberger</cp:lastModifiedBy>
  <cp:revision>84</cp:revision>
  <cp:lastPrinted>2016-10-10T06:39:49Z</cp:lastPrinted>
  <dcterms:created xsi:type="dcterms:W3CDTF">2016-10-14T07:20:13Z</dcterms:created>
  <dcterms:modified xsi:type="dcterms:W3CDTF">2016-10-14T07:39:49Z</dcterms:modified>
  <cp:category>L&amp;R Präsentationsvorlage</cp:category>
</cp:coreProperties>
</file>